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Nunito" panose="020B0604020202020204" charset="0"/>
      <p:regular r:id="rId18"/>
      <p:bold r:id="rId19"/>
      <p:italic r:id="rId20"/>
      <p:boldItalic r:id="rId21"/>
    </p:embeddedFont>
    <p:embeddedFont>
      <p:font typeface="Comic Sans MS" panose="030F0702030302020204" pitchFamily="66" charset="0"/>
      <p:regular r:id="rId22"/>
      <p:bold r:id="rId23"/>
      <p:italic r:id="rId24"/>
      <p:boldItalic r:id="rId25"/>
    </p:embeddedFont>
    <p:embeddedFont>
      <p:font typeface="Maven Pro" panose="020B0604020202020204" charset="0"/>
      <p:regular r:id="rId26"/>
      <p:bold r:id="rId27"/>
    </p:embeddedFont>
    <p:embeddedFont>
      <p:font typeface="Oswald" panose="020B0604020202020204" charset="0"/>
      <p:regular r:id="rId28"/>
      <p:bold r:id="rId29"/>
    </p:embeddedFont>
    <p:embeddedFont>
      <p:font typeface="Merriweather" panose="020B0604020202020204" charset="0"/>
      <p:regular r:id="rId30"/>
      <p:bold r:id="rId31"/>
      <p:italic r:id="rId32"/>
      <p:boldItalic r:id="rId33"/>
    </p:embeddedFont>
    <p:embeddedFont>
      <p:font typeface="Playfair Display"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C2CA82-AAC9-47C0-8C4C-AC1D5B9D946C}">
  <a:tblStyle styleId="{B5C2CA82-AAC9-47C0-8C4C-AC1D5B9D94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80"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941347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23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3e13edcb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43e13edcb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972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3e13edcb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43e13edcb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47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3e13edcb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43e13edcb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87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43e13edcb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43e13edcb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593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43e13edcb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43e13edcb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12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43e13edcb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43e13edcb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595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91da84cf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91da84cf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37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7b7d7d65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7b7d7d65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96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b7d7d6540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b7d7d6540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67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43e13edcb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43e13edcb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95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43e13edcb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43e13edcb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76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43e13edcb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43e13edcb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47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3e13edcb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3e13edcb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495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43e13edcb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43e13edcb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95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ma"/><Relationship Id="rId1" Type="http://schemas.microsoft.com/office/2007/relationships/media" Target="../media/media14.wm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49575" y="904225"/>
            <a:ext cx="9357600" cy="1536000"/>
          </a:xfrm>
          <a:prstGeom prst="rect">
            <a:avLst/>
          </a:prstGeom>
        </p:spPr>
        <p:txBody>
          <a:bodyPr spcFirstLastPara="1" wrap="square" lIns="91425" tIns="91425" rIns="91425" bIns="91425" anchor="ctr" anchorCtr="0">
            <a:normAutofit/>
          </a:bodyPr>
          <a:lstStyle/>
          <a:p>
            <a:pPr marL="0" lvl="0" indent="457200" algn="l" rtl="0">
              <a:spcBef>
                <a:spcPts val="0"/>
              </a:spcBef>
              <a:spcAft>
                <a:spcPts val="0"/>
              </a:spcAft>
              <a:buSzPts val="990"/>
              <a:buNone/>
            </a:pPr>
            <a:r>
              <a:rPr lang="en" sz="2020">
                <a:latin typeface="Merriweather"/>
                <a:ea typeface="Merriweather"/>
                <a:cs typeface="Merriweather"/>
                <a:sym typeface="Merriweather"/>
              </a:rPr>
              <a:t>Optimization of an improved calcium-looping process for   thermochemical energy storage in concentrating solar power plants</a:t>
            </a:r>
            <a:endParaRPr sz="2720">
              <a:latin typeface="Merriweather"/>
              <a:ea typeface="Merriweather"/>
              <a:cs typeface="Merriweather"/>
              <a:sym typeface="Merriweather"/>
            </a:endParaRPr>
          </a:p>
        </p:txBody>
      </p:sp>
      <p:sp>
        <p:nvSpPr>
          <p:cNvPr id="278" name="Google Shape;278;p13"/>
          <p:cNvSpPr txBox="1"/>
          <p:nvPr/>
        </p:nvSpPr>
        <p:spPr>
          <a:xfrm>
            <a:off x="-216747" y="3893925"/>
            <a:ext cx="6919672" cy="11720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ea typeface="Calibri"/>
                <a:cs typeface="Calibri"/>
                <a:sym typeface="Calibri"/>
              </a:rPr>
              <a:t>         </a:t>
            </a:r>
            <a:r>
              <a:rPr lang="en" sz="1600" b="1" dirty="0">
                <a:latin typeface="Calibri"/>
                <a:ea typeface="Calibri"/>
                <a:cs typeface="Calibri"/>
                <a:sym typeface="Calibri"/>
              </a:rPr>
              <a:t>Presented By</a:t>
            </a:r>
            <a:r>
              <a:rPr lang="en" dirty="0">
                <a:latin typeface="Calibri"/>
                <a:ea typeface="Calibri"/>
                <a:cs typeface="Calibri"/>
                <a:sym typeface="Calibri"/>
              </a:rPr>
              <a:t> :  </a:t>
            </a:r>
            <a:r>
              <a:rPr lang="en" dirty="0" smtClean="0">
                <a:latin typeface="Playfair Display"/>
                <a:ea typeface="Playfair Display"/>
                <a:cs typeface="Playfair Display"/>
                <a:sym typeface="Playfair Display"/>
              </a:rPr>
              <a:t>Mrityunjay </a:t>
            </a:r>
            <a:r>
              <a:rPr lang="en" dirty="0">
                <a:latin typeface="Playfair Display"/>
                <a:ea typeface="Playfair Display"/>
                <a:cs typeface="Playfair Display"/>
                <a:sym typeface="Playfair Display"/>
              </a:rPr>
              <a:t>Sharma    </a:t>
            </a:r>
            <a:r>
              <a:rPr lang="en" b="1" dirty="0">
                <a:latin typeface="Playfair Display"/>
                <a:ea typeface="Playfair Display"/>
                <a:cs typeface="Playfair Display"/>
                <a:sym typeface="Playfair Display"/>
              </a:rPr>
              <a:t>210107054</a:t>
            </a:r>
            <a:r>
              <a:rPr lang="en" dirty="0">
                <a:latin typeface="Playfair Display"/>
                <a:ea typeface="Playfair Display"/>
                <a:cs typeface="Playfair Display"/>
                <a:sym typeface="Playfair Display"/>
              </a:rPr>
              <a:t/>
            </a:r>
            <a:br>
              <a:rPr lang="en" dirty="0">
                <a:latin typeface="Playfair Display"/>
                <a:ea typeface="Playfair Display"/>
                <a:cs typeface="Playfair Display"/>
                <a:sym typeface="Playfair Display"/>
              </a:rPr>
            </a:br>
            <a:r>
              <a:rPr lang="en" dirty="0">
                <a:latin typeface="Playfair Display"/>
                <a:ea typeface="Playfair Display"/>
                <a:cs typeface="Playfair Display"/>
                <a:sym typeface="Playfair Display"/>
              </a:rPr>
              <a:t>	 </a:t>
            </a:r>
            <a:r>
              <a:rPr lang="en" dirty="0" smtClean="0">
                <a:latin typeface="Playfair Display"/>
                <a:ea typeface="Playfair Display"/>
                <a:cs typeface="Playfair Display"/>
                <a:sym typeface="Playfair Display"/>
              </a:rPr>
              <a:t>               Dnyanesh </a:t>
            </a:r>
            <a:r>
              <a:rPr lang="en" dirty="0">
                <a:latin typeface="Playfair Display"/>
                <a:ea typeface="Playfair Display"/>
                <a:cs typeface="Playfair Display"/>
                <a:sym typeface="Playfair Display"/>
              </a:rPr>
              <a:t>Bhole          </a:t>
            </a:r>
            <a:r>
              <a:rPr lang="en" b="1" dirty="0">
                <a:latin typeface="Playfair Display"/>
                <a:ea typeface="Playfair Display"/>
                <a:cs typeface="Playfair Display"/>
                <a:sym typeface="Playfair Display"/>
              </a:rPr>
              <a:t>210107019</a:t>
            </a:r>
            <a:r>
              <a:rPr lang="en" dirty="0">
                <a:latin typeface="Playfair Display"/>
                <a:ea typeface="Playfair Display"/>
                <a:cs typeface="Playfair Display"/>
                <a:sym typeface="Playfair Display"/>
              </a:rPr>
              <a:t/>
            </a:r>
            <a:br>
              <a:rPr lang="en" dirty="0">
                <a:latin typeface="Playfair Display"/>
                <a:ea typeface="Playfair Display"/>
                <a:cs typeface="Playfair Display"/>
                <a:sym typeface="Playfair Display"/>
              </a:rPr>
            </a:br>
            <a:r>
              <a:rPr lang="en" dirty="0">
                <a:latin typeface="Playfair Display"/>
                <a:ea typeface="Playfair Display"/>
                <a:cs typeface="Playfair Display"/>
                <a:sym typeface="Playfair Display"/>
              </a:rPr>
              <a:t>	 </a:t>
            </a:r>
            <a:r>
              <a:rPr lang="en" dirty="0" smtClean="0">
                <a:latin typeface="Playfair Display"/>
                <a:ea typeface="Playfair Display"/>
                <a:cs typeface="Playfair Display"/>
                <a:sym typeface="Playfair Display"/>
              </a:rPr>
              <a:t>               Rohit Chalak                </a:t>
            </a:r>
            <a:r>
              <a:rPr lang="en" b="1" dirty="0" smtClean="0">
                <a:latin typeface="Playfair Display"/>
                <a:ea typeface="Playfair Display"/>
                <a:cs typeface="Playfair Display"/>
                <a:sym typeface="Playfair Display"/>
              </a:rPr>
              <a:t>210107073</a:t>
            </a:r>
            <a:r>
              <a:rPr lang="en" dirty="0" smtClean="0">
                <a:latin typeface="Playfair Display"/>
                <a:ea typeface="Playfair Display"/>
                <a:cs typeface="Playfair Display"/>
                <a:sym typeface="Playfair Display"/>
              </a:rPr>
              <a:t> </a:t>
            </a:r>
            <a:r>
              <a:rPr lang="en" dirty="0">
                <a:latin typeface="Playfair Display"/>
                <a:ea typeface="Playfair Display"/>
                <a:cs typeface="Playfair Display"/>
                <a:sym typeface="Playfair Display"/>
              </a:rPr>
              <a:t/>
            </a:r>
            <a:br>
              <a:rPr lang="en" dirty="0">
                <a:latin typeface="Playfair Display"/>
                <a:ea typeface="Playfair Display"/>
                <a:cs typeface="Playfair Display"/>
                <a:sym typeface="Playfair Display"/>
              </a:rPr>
            </a:br>
            <a:r>
              <a:rPr lang="en" dirty="0">
                <a:latin typeface="Playfair Display"/>
                <a:ea typeface="Playfair Display"/>
                <a:cs typeface="Playfair Display"/>
                <a:sym typeface="Playfair Display"/>
              </a:rPr>
              <a:t>	 </a:t>
            </a:r>
            <a:r>
              <a:rPr lang="en" dirty="0" smtClean="0">
                <a:latin typeface="Playfair Display"/>
                <a:ea typeface="Playfair Display"/>
                <a:cs typeface="Playfair Display"/>
                <a:sym typeface="Playfair Display"/>
              </a:rPr>
              <a:t>               Govind </a:t>
            </a:r>
            <a:r>
              <a:rPr lang="en" dirty="0">
                <a:latin typeface="Playfair Display"/>
                <a:ea typeface="Playfair Display"/>
                <a:cs typeface="Playfair Display"/>
                <a:sym typeface="Playfair Display"/>
              </a:rPr>
              <a:t>Madhav Vyas  </a:t>
            </a:r>
            <a:r>
              <a:rPr lang="en" b="1" dirty="0">
                <a:latin typeface="Playfair Display"/>
                <a:ea typeface="Playfair Display"/>
                <a:cs typeface="Playfair Display"/>
                <a:sym typeface="Playfair Display"/>
              </a:rPr>
              <a:t>210107031</a:t>
            </a:r>
            <a:r>
              <a:rPr lang="en" dirty="0">
                <a:latin typeface="Playfair Display"/>
                <a:ea typeface="Playfair Display"/>
                <a:cs typeface="Playfair Display"/>
                <a:sym typeface="Playfair Display"/>
              </a:rPr>
              <a:t/>
            </a:r>
            <a:br>
              <a:rPr lang="en" dirty="0">
                <a:latin typeface="Playfair Display"/>
                <a:ea typeface="Playfair Display"/>
                <a:cs typeface="Playfair Display"/>
                <a:sym typeface="Playfair Display"/>
              </a:rPr>
            </a:br>
            <a:r>
              <a:rPr lang="en" dirty="0">
                <a:latin typeface="Calibri"/>
                <a:ea typeface="Calibri"/>
                <a:cs typeface="Calibri"/>
                <a:sym typeface="Calibri"/>
              </a:rPr>
              <a:t>			                      </a:t>
            </a:r>
            <a:r>
              <a:rPr lang="en" b="1" dirty="0">
                <a:latin typeface="Calibri"/>
                <a:ea typeface="Calibri"/>
                <a:cs typeface="Calibri"/>
                <a:sym typeface="Calibri"/>
              </a:rPr>
              <a:t> </a:t>
            </a:r>
            <a:r>
              <a:rPr lang="en" dirty="0">
                <a:latin typeface="Calibri"/>
                <a:ea typeface="Calibri"/>
                <a:cs typeface="Calibri"/>
                <a:sym typeface="Calibri"/>
              </a:rPr>
              <a:t>                </a:t>
            </a:r>
            <a:endParaRPr b="1" dirty="0">
              <a:latin typeface="Calibri"/>
              <a:ea typeface="Calibri"/>
              <a:cs typeface="Calibri"/>
              <a:sym typeface="Calibri"/>
            </a:endParaRPr>
          </a:p>
        </p:txBody>
      </p:sp>
      <p:pic>
        <p:nvPicPr>
          <p:cNvPr id="279" name="Google Shape;279;p13"/>
          <p:cNvPicPr preferRelativeResize="0"/>
          <p:nvPr/>
        </p:nvPicPr>
        <p:blipFill>
          <a:blip r:embed="rId5">
            <a:alphaModFix/>
          </a:blip>
          <a:stretch>
            <a:fillRect/>
          </a:stretch>
        </p:blipFill>
        <p:spPr>
          <a:xfrm>
            <a:off x="3818414" y="0"/>
            <a:ext cx="1303361" cy="1307702"/>
          </a:xfrm>
          <a:prstGeom prst="rect">
            <a:avLst/>
          </a:prstGeom>
          <a:noFill/>
          <a:ln>
            <a:noFill/>
          </a:ln>
        </p:spPr>
      </p:pic>
      <p:pic>
        <p:nvPicPr>
          <p:cNvPr id="280" name="Google Shape;280;p13"/>
          <p:cNvPicPr preferRelativeResize="0"/>
          <p:nvPr/>
        </p:nvPicPr>
        <p:blipFill>
          <a:blip r:embed="rId6">
            <a:alphaModFix/>
          </a:blip>
          <a:stretch>
            <a:fillRect/>
          </a:stretch>
        </p:blipFill>
        <p:spPr>
          <a:xfrm>
            <a:off x="6405025" y="2040850"/>
            <a:ext cx="2622701" cy="3025152"/>
          </a:xfrm>
          <a:prstGeom prst="rect">
            <a:avLst/>
          </a:prstGeom>
          <a:noFill/>
          <a:ln>
            <a:noFill/>
          </a:ln>
        </p:spPr>
      </p:pic>
      <p:sp>
        <p:nvSpPr>
          <p:cNvPr id="281" name="Google Shape;281;p13"/>
          <p:cNvSpPr txBox="1"/>
          <p:nvPr/>
        </p:nvSpPr>
        <p:spPr>
          <a:xfrm>
            <a:off x="149575" y="3656650"/>
            <a:ext cx="34290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DATE : 05/09/2023</a:t>
            </a:r>
            <a:endParaRPr b="1">
              <a:latin typeface="Merriweather"/>
              <a:ea typeface="Merriweather"/>
              <a:cs typeface="Merriweather"/>
              <a:sym typeface="Merriweather"/>
            </a:endParaRPr>
          </a:p>
        </p:txBody>
      </p:sp>
      <p:sp>
        <p:nvSpPr>
          <p:cNvPr id="282" name="Google Shape;282;p13"/>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a:t>
            </a:r>
            <a:endParaRPr b="1">
              <a:latin typeface="Merriweather"/>
              <a:ea typeface="Merriweather"/>
              <a:cs typeface="Merriweather"/>
              <a:sym typeface="Merriweather"/>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519975" y="497825"/>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2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1245350" y="7008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400" i="1">
                <a:solidFill>
                  <a:srgbClr val="000000"/>
                </a:solidFill>
                <a:highlight>
                  <a:srgbClr val="FF9900"/>
                </a:highlight>
                <a:latin typeface="Oswald"/>
                <a:ea typeface="Oswald"/>
                <a:cs typeface="Oswald"/>
                <a:sym typeface="Oswald"/>
              </a:rPr>
              <a:t>Process Configurations</a:t>
            </a:r>
            <a:endParaRPr i="1">
              <a:solidFill>
                <a:srgbClr val="000000"/>
              </a:solidFill>
              <a:highlight>
                <a:srgbClr val="FF9900"/>
              </a:highlight>
              <a:latin typeface="Oswald"/>
              <a:ea typeface="Oswald"/>
              <a:cs typeface="Oswald"/>
              <a:sym typeface="Oswald"/>
            </a:endParaRPr>
          </a:p>
        </p:txBody>
      </p:sp>
      <p:sp>
        <p:nvSpPr>
          <p:cNvPr id="357" name="Google Shape;357;p22"/>
          <p:cNvSpPr txBox="1">
            <a:spLocks noGrp="1"/>
          </p:cNvSpPr>
          <p:nvPr>
            <p:ph type="body" idx="1"/>
          </p:nvPr>
        </p:nvSpPr>
        <p:spPr>
          <a:xfrm>
            <a:off x="1056750" y="1700150"/>
            <a:ext cx="7832400" cy="2824800"/>
          </a:xfrm>
          <a:prstGeom prst="rect">
            <a:avLst/>
          </a:prstGeom>
          <a:solidFill>
            <a:srgbClr val="9FC5E8"/>
          </a:solid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Merriweather"/>
              <a:buChar char="❖"/>
            </a:pPr>
            <a:r>
              <a:rPr lang="en" sz="1600" b="1" u="sng">
                <a:solidFill>
                  <a:srgbClr val="000000"/>
                </a:solidFill>
                <a:latin typeface="Merriweather"/>
                <a:ea typeface="Merriweather"/>
                <a:cs typeface="Merriweather"/>
                <a:sym typeface="Merriweather"/>
              </a:rPr>
              <a:t>Pressure Optimization</a:t>
            </a:r>
            <a:r>
              <a:rPr lang="en" sz="1600">
                <a:solidFill>
                  <a:srgbClr val="000000"/>
                </a:solidFill>
                <a:latin typeface="Merriweather"/>
                <a:ea typeface="Merriweather"/>
                <a:cs typeface="Merriweather"/>
                <a:sym typeface="Merriweather"/>
              </a:rPr>
              <a:t>: Focuses on optimizing carbonator and turbine pressures without purge or water separation, assuming 15% residual conversion in the carbonator and CO2 in the calciner.</a:t>
            </a:r>
            <a:endParaRPr sz="1600">
              <a:solidFill>
                <a:srgbClr val="000000"/>
              </a:solidFill>
              <a:latin typeface="Merriweather"/>
              <a:ea typeface="Merriweather"/>
              <a:cs typeface="Merriweather"/>
              <a:sym typeface="Merriweather"/>
            </a:endParaRPr>
          </a:p>
          <a:p>
            <a:pPr marL="457200" lvl="0" indent="-330200" algn="l" rtl="0">
              <a:spcBef>
                <a:spcPts val="0"/>
              </a:spcBef>
              <a:spcAft>
                <a:spcPts val="0"/>
              </a:spcAft>
              <a:buClr>
                <a:srgbClr val="000000"/>
              </a:buClr>
              <a:buSzPts val="1600"/>
              <a:buFont typeface="Merriweather"/>
              <a:buChar char="❖"/>
            </a:pPr>
            <a:r>
              <a:rPr lang="en" sz="1600" b="1" u="sng">
                <a:solidFill>
                  <a:srgbClr val="000000"/>
                </a:solidFill>
                <a:latin typeface="Merriweather"/>
                <a:ea typeface="Merriweather"/>
                <a:cs typeface="Merriweather"/>
                <a:sym typeface="Merriweather"/>
              </a:rPr>
              <a:t>Solids Purge Variation</a:t>
            </a:r>
            <a:r>
              <a:rPr lang="en" sz="1600">
                <a:solidFill>
                  <a:srgbClr val="000000"/>
                </a:solidFill>
                <a:latin typeface="Merriweather"/>
                <a:ea typeface="Merriweather"/>
                <a:cs typeface="Merriweather"/>
                <a:sym typeface="Merriweather"/>
              </a:rPr>
              <a:t>: Introduces variable solids purge fraction (𝑓𝑝) from 0 to 1 while optimizing carbonator and turbine pressures, still using CO2 in the calciner.</a:t>
            </a:r>
            <a:endParaRPr sz="1600">
              <a:solidFill>
                <a:srgbClr val="000000"/>
              </a:solidFill>
              <a:latin typeface="Merriweather"/>
              <a:ea typeface="Merriweather"/>
              <a:cs typeface="Merriweather"/>
              <a:sym typeface="Merriweather"/>
            </a:endParaRPr>
          </a:p>
          <a:p>
            <a:pPr marL="457200" lvl="0" indent="-330200" algn="l" rtl="0">
              <a:spcBef>
                <a:spcPts val="0"/>
              </a:spcBef>
              <a:spcAft>
                <a:spcPts val="0"/>
              </a:spcAft>
              <a:buClr>
                <a:srgbClr val="000000"/>
              </a:buClr>
              <a:buSzPts val="1600"/>
              <a:buFont typeface="Merriweather"/>
              <a:buChar char="❖"/>
            </a:pPr>
            <a:r>
              <a:rPr lang="en" sz="1600" b="1" u="sng">
                <a:solidFill>
                  <a:srgbClr val="000000"/>
                </a:solidFill>
                <a:latin typeface="Merriweather"/>
                <a:ea typeface="Merriweather"/>
                <a:cs typeface="Merriweather"/>
                <a:sym typeface="Merriweather"/>
              </a:rPr>
              <a:t>Water Vapor Calcination</a:t>
            </a:r>
            <a:r>
              <a:rPr lang="en" sz="1600">
                <a:solidFill>
                  <a:srgbClr val="000000"/>
                </a:solidFill>
                <a:latin typeface="Merriweather"/>
                <a:ea typeface="Merriweather"/>
                <a:cs typeface="Merriweather"/>
                <a:sym typeface="Merriweather"/>
              </a:rPr>
              <a:t>: Explores calcination with water vapor, maintaining the optimal 𝑓𝑝 from Case 2, and considering the efficiency impact of a water separation process.</a:t>
            </a:r>
            <a:endParaRPr sz="1600">
              <a:solidFill>
                <a:srgbClr val="000000"/>
              </a:solidFill>
              <a:latin typeface="Merriweather"/>
              <a:ea typeface="Merriweather"/>
              <a:cs typeface="Merriweather"/>
              <a:sym typeface="Merriweather"/>
            </a:endParaRPr>
          </a:p>
        </p:txBody>
      </p:sp>
      <p:sp>
        <p:nvSpPr>
          <p:cNvPr id="358" name="Google Shape;358;p22"/>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10</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2587" y="4976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2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txBox="1">
            <a:spLocks noGrp="1"/>
          </p:cNvSpPr>
          <p:nvPr>
            <p:ph type="title"/>
          </p:nvPr>
        </p:nvSpPr>
        <p:spPr>
          <a:xfrm>
            <a:off x="1209550" y="769714"/>
            <a:ext cx="7030500" cy="5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dirty="0">
                <a:solidFill>
                  <a:schemeClr val="bg2"/>
                </a:solidFill>
                <a:highlight>
                  <a:srgbClr val="FF9900"/>
                </a:highlight>
                <a:latin typeface="Oswald"/>
                <a:ea typeface="Oswald"/>
                <a:cs typeface="Oswald"/>
                <a:sym typeface="Oswald"/>
              </a:rPr>
              <a:t>Result and Discussions</a:t>
            </a:r>
            <a:endParaRPr sz="2820" dirty="0">
              <a:solidFill>
                <a:schemeClr val="bg2"/>
              </a:solidFill>
              <a:highlight>
                <a:srgbClr val="FF9900"/>
              </a:highlight>
              <a:latin typeface="Oswald"/>
              <a:ea typeface="Oswald"/>
              <a:cs typeface="Oswald"/>
              <a:sym typeface="Oswald"/>
            </a:endParaRPr>
          </a:p>
        </p:txBody>
      </p:sp>
      <p:sp>
        <p:nvSpPr>
          <p:cNvPr id="364" name="Google Shape;364;p23"/>
          <p:cNvSpPr txBox="1">
            <a:spLocks noGrp="1"/>
          </p:cNvSpPr>
          <p:nvPr>
            <p:ph type="body" idx="1"/>
          </p:nvPr>
        </p:nvSpPr>
        <p:spPr>
          <a:xfrm>
            <a:off x="399400" y="1368675"/>
            <a:ext cx="8650800" cy="3536100"/>
          </a:xfrm>
          <a:prstGeom prst="rect">
            <a:avLst/>
          </a:prstGeom>
          <a:solidFill>
            <a:srgbClr val="4C1130"/>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sz="2000" b="1" i="1" u="sng">
                <a:solidFill>
                  <a:srgbClr val="000000"/>
                </a:solidFill>
                <a:highlight>
                  <a:srgbClr val="00CEF6"/>
                </a:highlight>
                <a:latin typeface="Merriweather"/>
                <a:ea typeface="Merriweather"/>
                <a:cs typeface="Merriweather"/>
                <a:sym typeface="Merriweather"/>
              </a:rPr>
              <a:t>Optimization of the carbonator and </a:t>
            </a:r>
            <a:br>
              <a:rPr lang="en" sz="2000" b="1" i="1" u="sng">
                <a:solidFill>
                  <a:srgbClr val="000000"/>
                </a:solidFill>
                <a:highlight>
                  <a:srgbClr val="00CEF6"/>
                </a:highlight>
                <a:latin typeface="Merriweather"/>
                <a:ea typeface="Merriweather"/>
                <a:cs typeface="Merriweather"/>
                <a:sym typeface="Merriweather"/>
              </a:rPr>
            </a:br>
            <a:r>
              <a:rPr lang="en" sz="2000" b="1" i="1" u="sng">
                <a:solidFill>
                  <a:srgbClr val="000000"/>
                </a:solidFill>
                <a:highlight>
                  <a:srgbClr val="00CEF6"/>
                </a:highlight>
                <a:latin typeface="Merriweather"/>
                <a:ea typeface="Merriweather"/>
                <a:cs typeface="Merriweather"/>
                <a:sym typeface="Merriweather"/>
              </a:rPr>
              <a:t>main turbine outlet pressures</a:t>
            </a:r>
            <a:r>
              <a:rPr lang="en" sz="2000" b="1">
                <a:solidFill>
                  <a:srgbClr val="000000"/>
                </a:solidFill>
                <a:highlight>
                  <a:srgbClr val="00CEF6"/>
                </a:highlight>
                <a:latin typeface="Merriweather"/>
                <a:ea typeface="Merriweather"/>
                <a:cs typeface="Merriweather"/>
                <a:sym typeface="Merriweather"/>
              </a:rPr>
              <a:t>:-</a:t>
            </a:r>
            <a:endParaRPr sz="2000" b="1">
              <a:solidFill>
                <a:srgbClr val="000000"/>
              </a:solidFill>
              <a:highlight>
                <a:srgbClr val="00CEF6"/>
              </a:highlight>
              <a:latin typeface="Merriweather"/>
              <a:ea typeface="Merriweather"/>
              <a:cs typeface="Merriweather"/>
              <a:sym typeface="Merriweather"/>
            </a:endParaRPr>
          </a:p>
          <a:p>
            <a:pPr marL="0" lvl="0" indent="0" algn="l" rtl="0">
              <a:spcBef>
                <a:spcPts val="1200"/>
              </a:spcBef>
              <a:spcAft>
                <a:spcPts val="0"/>
              </a:spcAft>
              <a:buNone/>
            </a:pPr>
            <a:r>
              <a:rPr lang="en" sz="1600">
                <a:solidFill>
                  <a:srgbClr val="FFFF00"/>
                </a:solidFill>
                <a:highlight>
                  <a:srgbClr val="4C1130"/>
                </a:highlight>
                <a:latin typeface="Merriweather"/>
                <a:ea typeface="Merriweather"/>
                <a:cs typeface="Merriweather"/>
                <a:sym typeface="Merriweather"/>
              </a:rPr>
              <a:t>Changing carbonator pressures from 3 to 1.485 bar and </a:t>
            </a:r>
            <a:br>
              <a:rPr lang="en" sz="1600">
                <a:solidFill>
                  <a:srgbClr val="FFFF00"/>
                </a:solidFill>
                <a:highlight>
                  <a:srgbClr val="4C1130"/>
                </a:highlight>
                <a:latin typeface="Merriweather"/>
                <a:ea typeface="Merriweather"/>
                <a:cs typeface="Merriweather"/>
                <a:sym typeface="Merriweather"/>
              </a:rPr>
            </a:br>
            <a:r>
              <a:rPr lang="en" sz="1600">
                <a:solidFill>
                  <a:srgbClr val="FFFF00"/>
                </a:solidFill>
                <a:highlight>
                  <a:srgbClr val="4C1130"/>
                </a:highlight>
                <a:latin typeface="Merriweather"/>
                <a:ea typeface="Merriweather"/>
                <a:cs typeface="Merriweather"/>
                <a:sym typeface="Merriweather"/>
              </a:rPr>
              <a:t>turbine pressures from 1 to 0.293 bar significantly boosts </a:t>
            </a:r>
            <a:br>
              <a:rPr lang="en" sz="1600">
                <a:solidFill>
                  <a:srgbClr val="FFFF00"/>
                </a:solidFill>
                <a:highlight>
                  <a:srgbClr val="4C1130"/>
                </a:highlight>
                <a:latin typeface="Merriweather"/>
                <a:ea typeface="Merriweather"/>
                <a:cs typeface="Merriweather"/>
                <a:sym typeface="Merriweather"/>
              </a:rPr>
            </a:br>
            <a:r>
              <a:rPr lang="en" sz="1600">
                <a:solidFill>
                  <a:srgbClr val="FFFF00"/>
                </a:solidFill>
                <a:highlight>
                  <a:srgbClr val="4C1130"/>
                </a:highlight>
                <a:latin typeface="Merriweather"/>
                <a:ea typeface="Merriweather"/>
                <a:cs typeface="Merriweather"/>
                <a:sym typeface="Merriweather"/>
              </a:rPr>
              <a:t>efficiency of  the CaL-TCES process i.e 38.1% to 39.2%.</a:t>
            </a:r>
            <a:br>
              <a:rPr lang="en" sz="1600">
                <a:solidFill>
                  <a:srgbClr val="FFFF00"/>
                </a:solidFill>
                <a:highlight>
                  <a:srgbClr val="4C1130"/>
                </a:highlight>
                <a:latin typeface="Merriweather"/>
                <a:ea typeface="Merriweather"/>
                <a:cs typeface="Merriweather"/>
                <a:sym typeface="Merriweather"/>
              </a:rPr>
            </a:br>
            <a:r>
              <a:rPr lang="en" sz="1600">
                <a:solidFill>
                  <a:srgbClr val="FFFF00"/>
                </a:solidFill>
                <a:highlight>
                  <a:srgbClr val="4C1130"/>
                </a:highlight>
                <a:latin typeface="Merriweather"/>
                <a:ea typeface="Merriweather"/>
                <a:cs typeface="Merriweather"/>
                <a:sym typeface="Merriweather"/>
              </a:rPr>
              <a:t>This depicts  the importance of optimization of </a:t>
            </a:r>
            <a:br>
              <a:rPr lang="en" sz="1600">
                <a:solidFill>
                  <a:srgbClr val="FFFF00"/>
                </a:solidFill>
                <a:highlight>
                  <a:srgbClr val="4C1130"/>
                </a:highlight>
                <a:latin typeface="Merriweather"/>
                <a:ea typeface="Merriweather"/>
                <a:cs typeface="Merriweather"/>
                <a:sym typeface="Merriweather"/>
              </a:rPr>
            </a:br>
            <a:r>
              <a:rPr lang="en" sz="1600" i="1" u="sng">
                <a:solidFill>
                  <a:srgbClr val="FFFF00"/>
                </a:solidFill>
                <a:highlight>
                  <a:srgbClr val="4C1130"/>
                </a:highlight>
                <a:latin typeface="Merriweather"/>
                <a:ea typeface="Merriweather"/>
                <a:cs typeface="Merriweather"/>
                <a:sym typeface="Merriweather"/>
              </a:rPr>
              <a:t>decision variables</a:t>
            </a:r>
            <a:r>
              <a:rPr lang="en" sz="1600">
                <a:solidFill>
                  <a:srgbClr val="FFFF00"/>
                </a:solidFill>
                <a:highlight>
                  <a:srgbClr val="4C1130"/>
                </a:highlight>
                <a:latin typeface="Merriweather"/>
                <a:ea typeface="Merriweather"/>
                <a:cs typeface="Merriweather"/>
                <a:sym typeface="Merriweather"/>
              </a:rPr>
              <a:t> to enhance efficiency.</a:t>
            </a:r>
            <a:endParaRPr sz="1000">
              <a:solidFill>
                <a:srgbClr val="FFFF00"/>
              </a:solidFill>
              <a:highlight>
                <a:srgbClr val="4C1130"/>
              </a:highlight>
              <a:latin typeface="Merriweather"/>
              <a:ea typeface="Merriweather"/>
              <a:cs typeface="Merriweather"/>
              <a:sym typeface="Merriweather"/>
            </a:endParaRPr>
          </a:p>
          <a:p>
            <a:pPr marL="0" lvl="0" indent="0" algn="l" rtl="0">
              <a:spcBef>
                <a:spcPts val="1200"/>
              </a:spcBef>
              <a:spcAft>
                <a:spcPts val="1200"/>
              </a:spcAft>
              <a:buNone/>
            </a:pPr>
            <a:endParaRPr>
              <a:solidFill>
                <a:srgbClr val="000000"/>
              </a:solidFill>
              <a:latin typeface="Merriweather"/>
              <a:ea typeface="Merriweather"/>
              <a:cs typeface="Merriweather"/>
              <a:sym typeface="Merriweather"/>
            </a:endParaRPr>
          </a:p>
        </p:txBody>
      </p:sp>
      <p:pic>
        <p:nvPicPr>
          <p:cNvPr id="365" name="Google Shape;365;p23"/>
          <p:cNvPicPr preferRelativeResize="0"/>
          <p:nvPr/>
        </p:nvPicPr>
        <p:blipFill rotWithShape="1">
          <a:blip r:embed="rId5">
            <a:alphaModFix/>
          </a:blip>
          <a:srcRect t="-7238"/>
          <a:stretch/>
        </p:blipFill>
        <p:spPr>
          <a:xfrm>
            <a:off x="6557375" y="1407664"/>
            <a:ext cx="2399700" cy="1668999"/>
          </a:xfrm>
          <a:prstGeom prst="rect">
            <a:avLst/>
          </a:prstGeom>
          <a:noFill/>
          <a:ln>
            <a:noFill/>
          </a:ln>
        </p:spPr>
      </p:pic>
      <p:pic>
        <p:nvPicPr>
          <p:cNvPr id="366" name="Google Shape;366;p23"/>
          <p:cNvPicPr preferRelativeResize="0"/>
          <p:nvPr/>
        </p:nvPicPr>
        <p:blipFill>
          <a:blip r:embed="rId6">
            <a:alphaModFix/>
          </a:blip>
          <a:stretch>
            <a:fillRect/>
          </a:stretch>
        </p:blipFill>
        <p:spPr>
          <a:xfrm>
            <a:off x="5416600" y="3203325"/>
            <a:ext cx="2399697" cy="1629000"/>
          </a:xfrm>
          <a:prstGeom prst="rect">
            <a:avLst/>
          </a:prstGeom>
          <a:noFill/>
          <a:ln>
            <a:noFill/>
          </a:ln>
        </p:spPr>
      </p:pic>
      <p:sp>
        <p:nvSpPr>
          <p:cNvPr id="367" name="Google Shape;367;p23"/>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11</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13097" y="439852"/>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4"/>
          <p:cNvSpPr txBox="1">
            <a:spLocks noGrp="1"/>
          </p:cNvSpPr>
          <p:nvPr>
            <p:ph type="title"/>
          </p:nvPr>
        </p:nvSpPr>
        <p:spPr>
          <a:xfrm>
            <a:off x="1303800" y="725750"/>
            <a:ext cx="7030500" cy="872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11" i="1" u="sng">
                <a:solidFill>
                  <a:srgbClr val="000000"/>
                </a:solidFill>
                <a:highlight>
                  <a:srgbClr val="FFFF00"/>
                </a:highlight>
                <a:latin typeface="Merriweather"/>
                <a:ea typeface="Merriweather"/>
                <a:cs typeface="Merriweather"/>
                <a:sym typeface="Merriweather"/>
              </a:rPr>
              <a:t>Effect of the solids purge split fraction</a:t>
            </a:r>
            <a:endParaRPr sz="2611" i="1" u="sng">
              <a:solidFill>
                <a:srgbClr val="000000"/>
              </a:solidFill>
              <a:highlight>
                <a:srgbClr val="FFFF00"/>
              </a:highlight>
              <a:latin typeface="Merriweather"/>
              <a:ea typeface="Merriweather"/>
              <a:cs typeface="Merriweather"/>
              <a:sym typeface="Merriweather"/>
            </a:endParaRPr>
          </a:p>
        </p:txBody>
      </p:sp>
      <p:sp>
        <p:nvSpPr>
          <p:cNvPr id="373" name="Google Shape;373;p24"/>
          <p:cNvSpPr txBox="1">
            <a:spLocks noGrp="1"/>
          </p:cNvSpPr>
          <p:nvPr>
            <p:ph type="body" idx="1"/>
          </p:nvPr>
        </p:nvSpPr>
        <p:spPr>
          <a:xfrm>
            <a:off x="808550" y="1529400"/>
            <a:ext cx="7919700" cy="3273000"/>
          </a:xfrm>
          <a:prstGeom prst="rect">
            <a:avLst/>
          </a:prstGeom>
          <a:solidFill>
            <a:srgbClr val="073763"/>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Increasing solids purge (𝑓𝑝) in the CaL-TCES </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process reduces efficiency but saves power. </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The ideal 𝑓𝑝 value depends on the efficiency ratio,</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 with 43% efficiency achievable in the best case.</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 As 𝑓𝑝 rises, carbonator conversion increases </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while solids flow decreases due to more CaCO3</a:t>
            </a:r>
            <a:endParaRPr sz="1700">
              <a:solidFill>
                <a:srgbClr val="00FF00"/>
              </a:solidFill>
              <a:latin typeface="Merriweather"/>
              <a:ea typeface="Merriweather"/>
              <a:cs typeface="Merriweather"/>
              <a:sym typeface="Merriweather"/>
            </a:endParaRPr>
          </a:p>
          <a:p>
            <a:pPr marL="0" lvl="0" indent="0" algn="l" rtl="0">
              <a:lnSpc>
                <a:spcPct val="115000"/>
              </a:lnSpc>
              <a:spcBef>
                <a:spcPts val="0"/>
              </a:spcBef>
              <a:spcAft>
                <a:spcPts val="0"/>
              </a:spcAft>
              <a:buNone/>
            </a:pPr>
            <a:r>
              <a:rPr lang="en" sz="1700">
                <a:solidFill>
                  <a:srgbClr val="00FF00"/>
                </a:solidFill>
                <a:latin typeface="Merriweather"/>
                <a:ea typeface="Merriweather"/>
                <a:cs typeface="Merriweather"/>
                <a:sym typeface="Merriweather"/>
              </a:rPr>
              <a:t>turning into CaO.</a:t>
            </a:r>
            <a:endParaRPr sz="1700">
              <a:solidFill>
                <a:srgbClr val="00FF00"/>
              </a:solidFill>
              <a:latin typeface="Merriweather"/>
              <a:ea typeface="Merriweather"/>
              <a:cs typeface="Merriweather"/>
              <a:sym typeface="Merriweather"/>
            </a:endParaRPr>
          </a:p>
          <a:p>
            <a:pPr marL="0" lvl="0" indent="0" algn="l" rtl="0">
              <a:spcBef>
                <a:spcPts val="0"/>
              </a:spcBef>
              <a:spcAft>
                <a:spcPts val="1200"/>
              </a:spcAft>
              <a:buNone/>
            </a:pPr>
            <a:endParaRPr sz="3250">
              <a:solidFill>
                <a:srgbClr val="00FF00"/>
              </a:solidFill>
              <a:latin typeface="Merriweather"/>
              <a:ea typeface="Merriweather"/>
              <a:cs typeface="Merriweather"/>
              <a:sym typeface="Merriweather"/>
            </a:endParaRPr>
          </a:p>
        </p:txBody>
      </p:sp>
      <p:pic>
        <p:nvPicPr>
          <p:cNvPr id="374" name="Google Shape;374;p24"/>
          <p:cNvPicPr preferRelativeResize="0"/>
          <p:nvPr/>
        </p:nvPicPr>
        <p:blipFill>
          <a:blip r:embed="rId5">
            <a:alphaModFix/>
          </a:blip>
          <a:stretch>
            <a:fillRect/>
          </a:stretch>
        </p:blipFill>
        <p:spPr>
          <a:xfrm>
            <a:off x="6110275" y="1597847"/>
            <a:ext cx="2530400" cy="1660575"/>
          </a:xfrm>
          <a:prstGeom prst="rect">
            <a:avLst/>
          </a:prstGeom>
          <a:noFill/>
          <a:ln>
            <a:noFill/>
          </a:ln>
        </p:spPr>
      </p:pic>
      <p:pic>
        <p:nvPicPr>
          <p:cNvPr id="375" name="Google Shape;375;p24"/>
          <p:cNvPicPr preferRelativeResize="0"/>
          <p:nvPr/>
        </p:nvPicPr>
        <p:blipFill>
          <a:blip r:embed="rId6">
            <a:alphaModFix/>
          </a:blip>
          <a:stretch>
            <a:fillRect/>
          </a:stretch>
        </p:blipFill>
        <p:spPr>
          <a:xfrm>
            <a:off x="4110900" y="2896600"/>
            <a:ext cx="4164475" cy="1847350"/>
          </a:xfrm>
          <a:prstGeom prst="rect">
            <a:avLst/>
          </a:prstGeom>
          <a:noFill/>
          <a:ln>
            <a:noFill/>
          </a:ln>
        </p:spPr>
      </p:pic>
      <p:sp>
        <p:nvSpPr>
          <p:cNvPr id="376" name="Google Shape;376;p24"/>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12</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53866" y="3924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5"/>
          <p:cNvSpPr txBox="1">
            <a:spLocks noGrp="1"/>
          </p:cNvSpPr>
          <p:nvPr>
            <p:ph type="title"/>
          </p:nvPr>
        </p:nvSpPr>
        <p:spPr>
          <a:xfrm>
            <a:off x="1303800" y="740350"/>
            <a:ext cx="7030500" cy="7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60" i="1" u="sng">
                <a:solidFill>
                  <a:srgbClr val="000000"/>
                </a:solidFill>
                <a:highlight>
                  <a:srgbClr val="00FFFF"/>
                </a:highlight>
                <a:latin typeface="Merriweather"/>
                <a:ea typeface="Merriweather"/>
                <a:cs typeface="Merriweather"/>
                <a:sym typeface="Merriweather"/>
              </a:rPr>
              <a:t>Effect of the water separation process</a:t>
            </a:r>
            <a:endParaRPr sz="2120" i="1" u="sng">
              <a:solidFill>
                <a:srgbClr val="000000"/>
              </a:solidFill>
              <a:highlight>
                <a:srgbClr val="00FFFF"/>
              </a:highlight>
              <a:latin typeface="Merriweather"/>
              <a:ea typeface="Merriweather"/>
              <a:cs typeface="Merriweather"/>
              <a:sym typeface="Merriweather"/>
            </a:endParaRPr>
          </a:p>
        </p:txBody>
      </p:sp>
      <p:sp>
        <p:nvSpPr>
          <p:cNvPr id="382" name="Google Shape;382;p25"/>
          <p:cNvSpPr txBox="1">
            <a:spLocks noGrp="1"/>
          </p:cNvSpPr>
          <p:nvPr>
            <p:ph type="body" idx="1"/>
          </p:nvPr>
        </p:nvSpPr>
        <p:spPr>
          <a:xfrm>
            <a:off x="560125" y="1597750"/>
            <a:ext cx="8168400" cy="3365400"/>
          </a:xfrm>
          <a:prstGeom prst="rect">
            <a:avLst/>
          </a:prstGeom>
          <a:solidFill>
            <a:srgbClr val="5B0F00"/>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fontScale="92500" lnSpcReduction="10000"/>
          </a:bodyPr>
          <a:lstStyle/>
          <a:p>
            <a:pPr marL="457200" lvl="0" indent="-340677" algn="l" rtl="0">
              <a:spcBef>
                <a:spcPts val="0"/>
              </a:spcBef>
              <a:spcAft>
                <a:spcPts val="0"/>
              </a:spcAft>
              <a:buClr>
                <a:srgbClr val="6FA8DC"/>
              </a:buClr>
              <a:buSzPct val="100000"/>
              <a:buFont typeface="Merriweather"/>
              <a:buChar char="❖"/>
            </a:pPr>
            <a:r>
              <a:rPr lang="en" sz="1908">
                <a:solidFill>
                  <a:srgbClr val="6FA8DC"/>
                </a:solidFill>
                <a:latin typeface="Merriweather"/>
                <a:ea typeface="Merriweather"/>
                <a:cs typeface="Merriweather"/>
                <a:sym typeface="Merriweather"/>
              </a:rPr>
              <a:t>Using water vapor in calcination has a smaller effect on efficiency compared to increasing solids purge (𝑓𝑝).</a:t>
            </a:r>
            <a:endParaRPr sz="1908">
              <a:solidFill>
                <a:srgbClr val="6FA8DC"/>
              </a:solidFill>
              <a:latin typeface="Merriweather"/>
              <a:ea typeface="Merriweather"/>
              <a:cs typeface="Merriweather"/>
              <a:sym typeface="Merriweather"/>
            </a:endParaRPr>
          </a:p>
          <a:p>
            <a:pPr marL="457200" lvl="0" indent="-340677" algn="l" rtl="0">
              <a:spcBef>
                <a:spcPts val="0"/>
              </a:spcBef>
              <a:spcAft>
                <a:spcPts val="0"/>
              </a:spcAft>
              <a:buClr>
                <a:srgbClr val="6FA8DC"/>
              </a:buClr>
              <a:buSzPct val="100000"/>
              <a:buFont typeface="Merriweather"/>
              <a:buChar char="❖"/>
            </a:pPr>
            <a:r>
              <a:rPr lang="en" sz="1908">
                <a:solidFill>
                  <a:srgbClr val="6FA8DC"/>
                </a:solidFill>
                <a:latin typeface="Merriweather"/>
                <a:ea typeface="Merriweather"/>
                <a:cs typeface="Merriweather"/>
                <a:sym typeface="Merriweather"/>
              </a:rPr>
              <a:t>Even with water vapor, the best choice is </a:t>
            </a:r>
            <a:r>
              <a:rPr lang="en" sz="1908" b="1">
                <a:solidFill>
                  <a:srgbClr val="6FA8DC"/>
                </a:solidFill>
                <a:latin typeface="Merriweather"/>
                <a:ea typeface="Merriweather"/>
                <a:cs typeface="Merriweather"/>
                <a:sym typeface="Merriweather"/>
              </a:rPr>
              <a:t>𝑓𝑝 = 1</a:t>
            </a:r>
            <a:r>
              <a:rPr lang="en" sz="1908">
                <a:solidFill>
                  <a:srgbClr val="6FA8DC"/>
                </a:solidFill>
                <a:latin typeface="Merriweather"/>
                <a:ea typeface="Merriweather"/>
                <a:cs typeface="Merriweather"/>
                <a:sym typeface="Merriweather"/>
              </a:rPr>
              <a:t>, giving an efficiency of </a:t>
            </a:r>
            <a:r>
              <a:rPr lang="en" sz="1908" b="1">
                <a:solidFill>
                  <a:srgbClr val="6FA8DC"/>
                </a:solidFill>
                <a:latin typeface="Merriweather"/>
                <a:ea typeface="Merriweather"/>
                <a:cs typeface="Merriweather"/>
                <a:sym typeface="Merriweather"/>
              </a:rPr>
              <a:t>43%</a:t>
            </a:r>
            <a:r>
              <a:rPr lang="en" sz="1908">
                <a:solidFill>
                  <a:srgbClr val="6FA8DC"/>
                </a:solidFill>
                <a:latin typeface="Merriweather"/>
                <a:ea typeface="Merriweather"/>
                <a:cs typeface="Merriweather"/>
                <a:sym typeface="Merriweather"/>
              </a:rPr>
              <a:t>. But there's a tradeoff between maximizing thermal-electrical efficiency and solar-thermal efficiency.</a:t>
            </a:r>
            <a:endParaRPr sz="1908">
              <a:solidFill>
                <a:srgbClr val="6FA8DC"/>
              </a:solidFill>
              <a:latin typeface="Merriweather"/>
              <a:ea typeface="Merriweather"/>
              <a:cs typeface="Merriweather"/>
              <a:sym typeface="Merriweather"/>
            </a:endParaRPr>
          </a:p>
          <a:p>
            <a:pPr marL="457200" lvl="0" indent="-340677" algn="l" rtl="0">
              <a:spcBef>
                <a:spcPts val="0"/>
              </a:spcBef>
              <a:spcAft>
                <a:spcPts val="0"/>
              </a:spcAft>
              <a:buClr>
                <a:srgbClr val="6FA8DC"/>
              </a:buClr>
              <a:buSzPct val="100000"/>
              <a:buFont typeface="Merriweather"/>
              <a:buChar char="❖"/>
            </a:pPr>
            <a:r>
              <a:rPr lang="en" sz="1908">
                <a:solidFill>
                  <a:srgbClr val="6FA8DC"/>
                </a:solidFill>
                <a:latin typeface="Merriweather"/>
                <a:ea typeface="Merriweather"/>
                <a:cs typeface="Merriweather"/>
                <a:sym typeface="Merriweather"/>
              </a:rPr>
              <a:t>The water separation process consumes power, reducing efficiency from </a:t>
            </a:r>
            <a:r>
              <a:rPr lang="en" sz="1908" b="1">
                <a:solidFill>
                  <a:srgbClr val="6FA8DC"/>
                </a:solidFill>
                <a:latin typeface="Merriweather"/>
                <a:ea typeface="Merriweather"/>
                <a:cs typeface="Merriweather"/>
                <a:sym typeface="Merriweather"/>
              </a:rPr>
              <a:t>43.0% to 34.7%</a:t>
            </a:r>
            <a:r>
              <a:rPr lang="en" sz="1908">
                <a:solidFill>
                  <a:srgbClr val="6FA8DC"/>
                </a:solidFill>
                <a:latin typeface="Merriweather"/>
                <a:ea typeface="Merriweather"/>
                <a:cs typeface="Merriweather"/>
                <a:sym typeface="Merriweather"/>
              </a:rPr>
              <a:t>. Calcination at 800°C has minor effects but some benefits.</a:t>
            </a:r>
            <a:endParaRPr sz="1908">
              <a:solidFill>
                <a:srgbClr val="6FA8DC"/>
              </a:solidFill>
              <a:latin typeface="Merriweather"/>
              <a:ea typeface="Merriweather"/>
              <a:cs typeface="Merriweather"/>
              <a:sym typeface="Merriweather"/>
            </a:endParaRPr>
          </a:p>
          <a:p>
            <a:pPr marL="457200" lvl="0" indent="-340677" algn="l" rtl="0">
              <a:spcBef>
                <a:spcPts val="0"/>
              </a:spcBef>
              <a:spcAft>
                <a:spcPts val="0"/>
              </a:spcAft>
              <a:buClr>
                <a:srgbClr val="6FA8DC"/>
              </a:buClr>
              <a:buSzPct val="100000"/>
              <a:buFont typeface="Merriweather"/>
              <a:buChar char="❖"/>
            </a:pPr>
            <a:r>
              <a:rPr lang="en" sz="1908">
                <a:solidFill>
                  <a:srgbClr val="6FA8DC"/>
                </a:solidFill>
                <a:latin typeface="Merriweather"/>
                <a:ea typeface="Merriweather"/>
                <a:cs typeface="Merriweather"/>
                <a:sym typeface="Merriweather"/>
              </a:rPr>
              <a:t>Water vapor generally improves the process due to lower temperatures, despite increased power consumption in water separation.</a:t>
            </a:r>
            <a:endParaRPr sz="1908">
              <a:solidFill>
                <a:srgbClr val="6FA8DC"/>
              </a:solidFill>
              <a:latin typeface="Merriweather"/>
              <a:ea typeface="Merriweather"/>
              <a:cs typeface="Merriweather"/>
              <a:sym typeface="Merriweather"/>
            </a:endParaRPr>
          </a:p>
          <a:p>
            <a:pPr marL="0" lvl="0" indent="0" algn="l" rtl="0">
              <a:spcBef>
                <a:spcPts val="1200"/>
              </a:spcBef>
              <a:spcAft>
                <a:spcPts val="1200"/>
              </a:spcAft>
              <a:buNone/>
            </a:pPr>
            <a:endParaRPr/>
          </a:p>
        </p:txBody>
      </p:sp>
      <p:sp>
        <p:nvSpPr>
          <p:cNvPr id="383" name="Google Shape;383;p25"/>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13</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9360" y="426625"/>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1303675" y="711295"/>
            <a:ext cx="7030500" cy="6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00" dirty="0">
                <a:solidFill>
                  <a:srgbClr val="000000"/>
                </a:solidFill>
                <a:highlight>
                  <a:srgbClr val="FF9900"/>
                </a:highlight>
                <a:latin typeface="Oswald"/>
                <a:ea typeface="Oswald"/>
                <a:cs typeface="Oswald"/>
                <a:sym typeface="Oswald"/>
              </a:rPr>
              <a:t>CONCLUSION</a:t>
            </a:r>
            <a:endParaRPr sz="3000" dirty="0">
              <a:solidFill>
                <a:srgbClr val="000000"/>
              </a:solidFill>
              <a:highlight>
                <a:srgbClr val="FF9900"/>
              </a:highlight>
            </a:endParaRPr>
          </a:p>
        </p:txBody>
      </p:sp>
      <p:sp>
        <p:nvSpPr>
          <p:cNvPr id="389" name="Google Shape;389;p26"/>
          <p:cNvSpPr txBox="1">
            <a:spLocks noGrp="1"/>
          </p:cNvSpPr>
          <p:nvPr>
            <p:ph type="body" idx="1"/>
          </p:nvPr>
        </p:nvSpPr>
        <p:spPr>
          <a:xfrm>
            <a:off x="735475" y="1346382"/>
            <a:ext cx="7598700" cy="3797118"/>
          </a:xfrm>
          <a:prstGeom prst="rect">
            <a:avLst/>
          </a:prstGeom>
          <a:solidFill>
            <a:srgbClr val="F6B26B"/>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dirty="0">
              <a:solidFill>
                <a:srgbClr val="38761D"/>
              </a:solidFill>
            </a:endParaRPr>
          </a:p>
          <a:p>
            <a:pPr marL="457200" lvl="0" indent="-328683" algn="l" rtl="0">
              <a:spcBef>
                <a:spcPts val="1200"/>
              </a:spcBef>
              <a:spcAft>
                <a:spcPts val="0"/>
              </a:spcAft>
              <a:buClr>
                <a:srgbClr val="38761D"/>
              </a:buClr>
              <a:buSzPct val="100000"/>
              <a:buFont typeface="Merriweather"/>
              <a:buChar char="❖"/>
            </a:pPr>
            <a:r>
              <a:rPr lang="en" sz="6304" dirty="0">
                <a:solidFill>
                  <a:srgbClr val="38761D"/>
                </a:solidFill>
                <a:latin typeface="Merriweather"/>
                <a:ea typeface="Merriweather"/>
                <a:cs typeface="Merriweather"/>
                <a:sym typeface="Merriweather"/>
              </a:rPr>
              <a:t>This study aims to enhance the efficiency of a calcium looping process used for storing solar energy as thermochemical energy. The process involves a solar calciner, carbonator, turbines, and heat integration.</a:t>
            </a:r>
            <a:endParaRPr sz="6304" dirty="0">
              <a:solidFill>
                <a:srgbClr val="38761D"/>
              </a:solidFill>
              <a:latin typeface="Merriweather"/>
              <a:ea typeface="Merriweather"/>
              <a:cs typeface="Merriweather"/>
              <a:sym typeface="Merriweather"/>
            </a:endParaRPr>
          </a:p>
          <a:p>
            <a:pPr marL="457200" lvl="0" indent="-328683" algn="l" rtl="0">
              <a:spcBef>
                <a:spcPts val="0"/>
              </a:spcBef>
              <a:spcAft>
                <a:spcPts val="0"/>
              </a:spcAft>
              <a:buClr>
                <a:srgbClr val="38761D"/>
              </a:buClr>
              <a:buSzPct val="100000"/>
              <a:buFont typeface="Merriweather"/>
              <a:buChar char="❖"/>
            </a:pPr>
            <a:r>
              <a:rPr lang="en" sz="6304" dirty="0">
                <a:solidFill>
                  <a:srgbClr val="38761D"/>
                </a:solidFill>
                <a:latin typeface="Merriweather"/>
                <a:ea typeface="Merriweather"/>
                <a:cs typeface="Merriweather"/>
                <a:sym typeface="Merriweather"/>
              </a:rPr>
              <a:t>Key innovations include adding streams to improve carbonator efficiency and a water separation process for using water vapor in the calciner.</a:t>
            </a:r>
            <a:endParaRPr sz="6304" dirty="0">
              <a:solidFill>
                <a:srgbClr val="38761D"/>
              </a:solidFill>
              <a:latin typeface="Merriweather"/>
              <a:ea typeface="Merriweather"/>
              <a:cs typeface="Merriweather"/>
              <a:sym typeface="Merriweather"/>
            </a:endParaRPr>
          </a:p>
          <a:p>
            <a:pPr marL="457200" lvl="0" indent="-328683" algn="l" rtl="0">
              <a:spcBef>
                <a:spcPts val="0"/>
              </a:spcBef>
              <a:spcAft>
                <a:spcPts val="0"/>
              </a:spcAft>
              <a:buClr>
                <a:srgbClr val="38761D"/>
              </a:buClr>
              <a:buSzPct val="100000"/>
              <a:buFont typeface="Merriweather"/>
              <a:buChar char="❖"/>
            </a:pPr>
            <a:r>
              <a:rPr lang="en" sz="6304" dirty="0">
                <a:solidFill>
                  <a:srgbClr val="38761D"/>
                </a:solidFill>
                <a:latin typeface="Merriweather"/>
                <a:ea typeface="Merriweather"/>
                <a:cs typeface="Merriweather"/>
                <a:sym typeface="Merriweather"/>
              </a:rPr>
              <a:t>Optimizing pressures boosts efficiency from 38.1% to 39.2%. With additional streams, efficiency ranges from 32.9% to 43.0%, improving if certain efficiency ratios are met.</a:t>
            </a:r>
            <a:endParaRPr sz="6304" dirty="0">
              <a:solidFill>
                <a:srgbClr val="38761D"/>
              </a:solidFill>
              <a:latin typeface="Merriweather"/>
              <a:ea typeface="Merriweather"/>
              <a:cs typeface="Merriweather"/>
              <a:sym typeface="Merriweather"/>
            </a:endParaRPr>
          </a:p>
          <a:p>
            <a:pPr marL="457200" lvl="0" indent="-328683" algn="l" rtl="0">
              <a:spcBef>
                <a:spcPts val="0"/>
              </a:spcBef>
              <a:spcAft>
                <a:spcPts val="0"/>
              </a:spcAft>
              <a:buClr>
                <a:srgbClr val="38761D"/>
              </a:buClr>
              <a:buSzPct val="100000"/>
              <a:buFont typeface="Merriweather"/>
              <a:buChar char="❖"/>
            </a:pPr>
            <a:r>
              <a:rPr lang="en" sz="6304" dirty="0">
                <a:solidFill>
                  <a:srgbClr val="38761D"/>
                </a:solidFill>
                <a:latin typeface="Merriweather"/>
                <a:ea typeface="Merriweather"/>
                <a:cs typeface="Merriweather"/>
                <a:sym typeface="Merriweather"/>
              </a:rPr>
              <a:t>A water separation process reduces efficiency to 34.7%, slightly impacted when lowering calcination temperature to 800°C.</a:t>
            </a:r>
            <a:endParaRPr sz="6304" dirty="0">
              <a:solidFill>
                <a:srgbClr val="38761D"/>
              </a:solidFill>
              <a:latin typeface="Merriweather"/>
              <a:ea typeface="Merriweather"/>
              <a:cs typeface="Merriweather"/>
              <a:sym typeface="Merriweather"/>
            </a:endParaRPr>
          </a:p>
          <a:p>
            <a:pPr marL="457200" lvl="0" indent="-328683" algn="l" rtl="0">
              <a:spcBef>
                <a:spcPts val="0"/>
              </a:spcBef>
              <a:spcAft>
                <a:spcPts val="0"/>
              </a:spcAft>
              <a:buClr>
                <a:srgbClr val="38761D"/>
              </a:buClr>
              <a:buSzPct val="100000"/>
              <a:buFont typeface="Merriweather"/>
              <a:buChar char="❖"/>
            </a:pPr>
            <a:r>
              <a:rPr lang="en" sz="6304" dirty="0">
                <a:solidFill>
                  <a:srgbClr val="38761D"/>
                </a:solidFill>
                <a:latin typeface="Merriweather"/>
                <a:ea typeface="Merriweather"/>
                <a:cs typeface="Merriweather"/>
                <a:sym typeface="Merriweather"/>
              </a:rPr>
              <a:t>Future work will consider energy for transporting materials, variable solar input, integrating with cement production, and alternative configurations.</a:t>
            </a:r>
            <a:endParaRPr sz="6304" dirty="0">
              <a:solidFill>
                <a:srgbClr val="38761D"/>
              </a:solidFill>
              <a:latin typeface="Merriweather"/>
              <a:ea typeface="Merriweather"/>
              <a:cs typeface="Merriweather"/>
              <a:sym typeface="Merriweather"/>
            </a:endParaRPr>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390" name="Google Shape;390;p26"/>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14</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9975" y="4747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27"/>
          <p:cNvPicPr preferRelativeResize="0"/>
          <p:nvPr/>
        </p:nvPicPr>
        <p:blipFill>
          <a:blip r:embed="rId3">
            <a:alphaModFix/>
          </a:blip>
          <a:stretch>
            <a:fillRect/>
          </a:stretch>
        </p:blipFill>
        <p:spPr>
          <a:xfrm>
            <a:off x="2241811" y="793337"/>
            <a:ext cx="4016952" cy="4016952"/>
          </a:xfrm>
          <a:prstGeom prst="rect">
            <a:avLst/>
          </a:prstGeom>
          <a:noFill/>
          <a:ln>
            <a:noFill/>
          </a:ln>
        </p:spPr>
      </p:pic>
      <p:sp>
        <p:nvSpPr>
          <p:cNvPr id="396" name="Google Shape;396;p27"/>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15</a:t>
            </a:r>
            <a:endParaRPr b="1">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4"/>
          <p:cNvSpPr txBox="1">
            <a:spLocks noGrp="1"/>
          </p:cNvSpPr>
          <p:nvPr>
            <p:ph type="title"/>
          </p:nvPr>
        </p:nvSpPr>
        <p:spPr>
          <a:xfrm>
            <a:off x="1747275" y="589750"/>
            <a:ext cx="29148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CONTENTS</a:t>
            </a:r>
            <a:endParaRPr sz="4100"/>
          </a:p>
        </p:txBody>
      </p:sp>
      <p:sp>
        <p:nvSpPr>
          <p:cNvPr id="288" name="Google Shape;288;p14"/>
          <p:cNvSpPr/>
          <p:nvPr/>
        </p:nvSpPr>
        <p:spPr>
          <a:xfrm>
            <a:off x="869325" y="1359500"/>
            <a:ext cx="3045300" cy="9993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txBox="1"/>
          <p:nvPr/>
        </p:nvSpPr>
        <p:spPr>
          <a:xfrm>
            <a:off x="1199897" y="1626050"/>
            <a:ext cx="2231400" cy="4662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000000"/>
              </a:buClr>
              <a:buSzPts val="1900"/>
              <a:buFont typeface="Oswald"/>
              <a:buAutoNum type="arabicPeriod"/>
            </a:pPr>
            <a:r>
              <a:rPr lang="en" sz="1900" b="1" u="sng" dirty="0">
                <a:latin typeface="Oswald"/>
                <a:ea typeface="Oswald"/>
                <a:cs typeface="Oswald"/>
                <a:sym typeface="Oswald"/>
              </a:rPr>
              <a:t>INTRODUCTION</a:t>
            </a:r>
            <a:endParaRPr sz="2000" dirty="0">
              <a:latin typeface="Oswald"/>
              <a:ea typeface="Oswald"/>
              <a:cs typeface="Oswald"/>
              <a:sym typeface="Oswald"/>
            </a:endParaRPr>
          </a:p>
        </p:txBody>
      </p:sp>
      <p:sp>
        <p:nvSpPr>
          <p:cNvPr id="290" name="Google Shape;290;p14"/>
          <p:cNvSpPr/>
          <p:nvPr/>
        </p:nvSpPr>
        <p:spPr>
          <a:xfrm>
            <a:off x="4317600" y="2148766"/>
            <a:ext cx="4826400" cy="1137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txBox="1"/>
          <p:nvPr/>
        </p:nvSpPr>
        <p:spPr>
          <a:xfrm>
            <a:off x="4390325" y="2491151"/>
            <a:ext cx="4707600" cy="55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b="1" dirty="0">
                <a:solidFill>
                  <a:schemeClr val="dk2"/>
                </a:solidFill>
                <a:latin typeface="Oswald"/>
                <a:ea typeface="Oswald"/>
                <a:cs typeface="Oswald"/>
                <a:sym typeface="Oswald"/>
              </a:rPr>
              <a:t> </a:t>
            </a:r>
            <a:r>
              <a:rPr lang="en" sz="1800" b="1" dirty="0">
                <a:latin typeface="Oswald"/>
                <a:ea typeface="Oswald"/>
                <a:cs typeface="Oswald"/>
                <a:sym typeface="Oswald"/>
              </a:rPr>
              <a:t> 2.</a:t>
            </a:r>
            <a:r>
              <a:rPr lang="en" sz="1800" b="1" dirty="0">
                <a:solidFill>
                  <a:schemeClr val="dk2"/>
                </a:solidFill>
                <a:latin typeface="Oswald"/>
                <a:ea typeface="Oswald"/>
                <a:cs typeface="Oswald"/>
                <a:sym typeface="Oswald"/>
              </a:rPr>
              <a:t>   </a:t>
            </a:r>
            <a:r>
              <a:rPr lang="en" sz="1800" b="1" u="sng" dirty="0">
                <a:latin typeface="Oswald"/>
                <a:ea typeface="Oswald"/>
                <a:cs typeface="Oswald"/>
                <a:sym typeface="Oswald"/>
              </a:rPr>
              <a:t>PROCESS MODELLING AND OPTIMISATION</a:t>
            </a:r>
            <a:endParaRPr sz="1900" dirty="0">
              <a:latin typeface="Oswald"/>
              <a:ea typeface="Oswald"/>
              <a:cs typeface="Oswald"/>
              <a:sym typeface="Oswald"/>
            </a:endParaRPr>
          </a:p>
        </p:txBody>
      </p:sp>
      <p:sp>
        <p:nvSpPr>
          <p:cNvPr id="292" name="Google Shape;292;p14"/>
          <p:cNvSpPr/>
          <p:nvPr/>
        </p:nvSpPr>
        <p:spPr>
          <a:xfrm>
            <a:off x="229575" y="3074259"/>
            <a:ext cx="4027500" cy="1137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txBox="1"/>
          <p:nvPr/>
        </p:nvSpPr>
        <p:spPr>
          <a:xfrm>
            <a:off x="565018" y="3454209"/>
            <a:ext cx="3342600" cy="3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900" b="1" dirty="0">
                <a:latin typeface="Oswald"/>
                <a:ea typeface="Oswald"/>
                <a:cs typeface="Oswald"/>
                <a:sym typeface="Oswald"/>
              </a:rPr>
              <a:t>3.  </a:t>
            </a:r>
            <a:r>
              <a:rPr lang="en" sz="1900" b="1" u="sng" dirty="0">
                <a:latin typeface="Oswald"/>
                <a:ea typeface="Oswald"/>
                <a:cs typeface="Oswald"/>
                <a:sym typeface="Oswald"/>
              </a:rPr>
              <a:t>RESULTS AND DISCUSSION</a:t>
            </a:r>
            <a:endParaRPr sz="2000" dirty="0">
              <a:latin typeface="Oswald"/>
              <a:ea typeface="Oswald"/>
              <a:cs typeface="Oswald"/>
              <a:sym typeface="Oswald"/>
            </a:endParaRPr>
          </a:p>
        </p:txBody>
      </p:sp>
      <p:sp>
        <p:nvSpPr>
          <p:cNvPr id="294" name="Google Shape;294;p14"/>
          <p:cNvSpPr txBox="1"/>
          <p:nvPr/>
        </p:nvSpPr>
        <p:spPr>
          <a:xfrm>
            <a:off x="7080800" y="111400"/>
            <a:ext cx="1976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2</a:t>
            </a:r>
            <a:endParaRPr b="1">
              <a:latin typeface="Merriweather"/>
              <a:ea typeface="Merriweather"/>
              <a:cs typeface="Merriweather"/>
              <a:sym typeface="Merriweather"/>
            </a:endParaRPr>
          </a:p>
        </p:txBody>
      </p:sp>
      <p:sp>
        <p:nvSpPr>
          <p:cNvPr id="295" name="Google Shape;295;p14"/>
          <p:cNvSpPr/>
          <p:nvPr/>
        </p:nvSpPr>
        <p:spPr>
          <a:xfrm>
            <a:off x="5121990" y="4056232"/>
            <a:ext cx="3045300" cy="9060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txBox="1"/>
          <p:nvPr/>
        </p:nvSpPr>
        <p:spPr>
          <a:xfrm>
            <a:off x="5716567" y="4285225"/>
            <a:ext cx="17469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Oswald"/>
                <a:ea typeface="Oswald"/>
                <a:cs typeface="Oswald"/>
                <a:sym typeface="Oswald"/>
              </a:rPr>
              <a:t>4.</a:t>
            </a:r>
            <a:r>
              <a:rPr lang="en" sz="1800" dirty="0">
                <a:latin typeface="Oswald"/>
                <a:ea typeface="Oswald"/>
                <a:cs typeface="Oswald"/>
                <a:sym typeface="Oswald"/>
              </a:rPr>
              <a:t> </a:t>
            </a:r>
            <a:r>
              <a:rPr lang="en" sz="1800" b="1" u="sng" dirty="0">
                <a:latin typeface="Oswald"/>
                <a:ea typeface="Oswald"/>
                <a:cs typeface="Oswald"/>
                <a:sym typeface="Oswald"/>
              </a:rPr>
              <a:t>CONCLUSION</a:t>
            </a:r>
            <a:endParaRPr sz="1800" b="1" u="sng" dirty="0">
              <a:latin typeface="Oswald"/>
              <a:ea typeface="Oswald"/>
              <a:cs typeface="Oswald"/>
              <a:sym typeface="Oswald"/>
            </a:endParaRPr>
          </a:p>
        </p:txBody>
      </p:sp>
      <p:sp>
        <p:nvSpPr>
          <p:cNvPr id="297" name="Google Shape;297;p14"/>
          <p:cNvSpPr/>
          <p:nvPr/>
        </p:nvSpPr>
        <p:spPr>
          <a:xfrm>
            <a:off x="3914625" y="1740791"/>
            <a:ext cx="2284313" cy="22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19894" y="1734212"/>
            <a:ext cx="387090" cy="39049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6644640" y="3279316"/>
            <a:ext cx="201060" cy="425697"/>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rot="10800000">
            <a:off x="4317600" y="3447400"/>
            <a:ext cx="2528100" cy="39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2075912" y="4227087"/>
            <a:ext cx="199928" cy="364722"/>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2074800" y="4350771"/>
            <a:ext cx="2883280" cy="395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8400" y="4747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5"/>
          <p:cNvSpPr txBox="1">
            <a:spLocks noGrp="1"/>
          </p:cNvSpPr>
          <p:nvPr>
            <p:ph type="title"/>
          </p:nvPr>
        </p:nvSpPr>
        <p:spPr>
          <a:xfrm>
            <a:off x="1260200" y="7450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rgbClr val="000000"/>
                </a:solidFill>
                <a:highlight>
                  <a:srgbClr val="E69138"/>
                </a:highlight>
                <a:latin typeface="Oswald"/>
                <a:ea typeface="Oswald"/>
                <a:cs typeface="Oswald"/>
                <a:sym typeface="Oswald"/>
              </a:rPr>
              <a:t>INTRODUCTION</a:t>
            </a:r>
            <a:endParaRPr sz="3000">
              <a:solidFill>
                <a:srgbClr val="000000"/>
              </a:solidFill>
              <a:highlight>
                <a:srgbClr val="E69138"/>
              </a:highlight>
              <a:latin typeface="Oswald"/>
              <a:ea typeface="Oswald"/>
              <a:cs typeface="Oswald"/>
              <a:sym typeface="Oswald"/>
            </a:endParaRPr>
          </a:p>
        </p:txBody>
      </p:sp>
      <p:sp>
        <p:nvSpPr>
          <p:cNvPr id="308" name="Google Shape;308;p15"/>
          <p:cNvSpPr txBox="1">
            <a:spLocks noGrp="1"/>
          </p:cNvSpPr>
          <p:nvPr>
            <p:ph type="body" idx="1"/>
          </p:nvPr>
        </p:nvSpPr>
        <p:spPr>
          <a:xfrm>
            <a:off x="602450" y="1637000"/>
            <a:ext cx="8346000" cy="3298200"/>
          </a:xfrm>
          <a:prstGeom prst="rect">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74650" algn="l" rtl="0">
              <a:spcBef>
                <a:spcPts val="0"/>
              </a:spcBef>
              <a:spcAft>
                <a:spcPts val="0"/>
              </a:spcAft>
              <a:buSzPts val="2300"/>
              <a:buFont typeface="Merriweather"/>
              <a:buChar char="❖"/>
            </a:pPr>
            <a:r>
              <a:rPr lang="en" sz="2300" b="1" u="sng">
                <a:highlight>
                  <a:srgbClr val="00FFFF"/>
                </a:highlight>
                <a:latin typeface="Merriweather"/>
                <a:ea typeface="Merriweather"/>
                <a:cs typeface="Merriweather"/>
                <a:sym typeface="Merriweather"/>
              </a:rPr>
              <a:t>BACKGROUND</a:t>
            </a:r>
            <a:endParaRPr sz="2300" b="1" u="sng">
              <a:latin typeface="Merriweather"/>
              <a:ea typeface="Merriweather"/>
              <a:cs typeface="Merriweather"/>
              <a:sym typeface="Merriweather"/>
            </a:endParaRPr>
          </a:p>
          <a:p>
            <a:pPr marL="457200" lvl="0" indent="-336550" algn="l" rtl="0">
              <a:lnSpc>
                <a:spcPct val="150000"/>
              </a:lnSpc>
              <a:spcBef>
                <a:spcPts val="0"/>
              </a:spcBef>
              <a:spcAft>
                <a:spcPts val="0"/>
              </a:spcAft>
              <a:buSzPts val="1700"/>
              <a:buFont typeface="Merriweather"/>
              <a:buChar char="➢"/>
            </a:pPr>
            <a:r>
              <a:rPr lang="en" sz="1700" b="1">
                <a:latin typeface="Merriweather"/>
                <a:ea typeface="Merriweather"/>
                <a:cs typeface="Merriweather"/>
                <a:sym typeface="Merriweather"/>
              </a:rPr>
              <a:t>The research aims to optimize the Calcium-Looping (CaL) process for thermochemical energy storage in concentrating solar power plants.</a:t>
            </a:r>
            <a:endParaRPr sz="1700" b="1">
              <a:latin typeface="Merriweather"/>
              <a:ea typeface="Merriweather"/>
              <a:cs typeface="Merriweather"/>
              <a:sym typeface="Merriweather"/>
            </a:endParaRPr>
          </a:p>
          <a:p>
            <a:pPr marL="457200" lvl="0" indent="-336550" algn="l" rtl="0">
              <a:lnSpc>
                <a:spcPct val="150000"/>
              </a:lnSpc>
              <a:spcBef>
                <a:spcPts val="0"/>
              </a:spcBef>
              <a:spcAft>
                <a:spcPts val="0"/>
              </a:spcAft>
              <a:buSzPts val="1700"/>
              <a:buFont typeface="Merriweather"/>
              <a:buChar char="➢"/>
            </a:pPr>
            <a:r>
              <a:rPr lang="en" sz="1700" b="1">
                <a:latin typeface="Merriweather"/>
                <a:ea typeface="Merriweather"/>
                <a:cs typeface="Merriweather"/>
                <a:sym typeface="Merriweather"/>
              </a:rPr>
              <a:t>The CaL-TCES process proposed by Ortiz et al. is used as a benchmark and starting point for the simulation and optimization study.</a:t>
            </a:r>
            <a:endParaRPr sz="1700" b="1">
              <a:latin typeface="Merriweather"/>
              <a:ea typeface="Merriweather"/>
              <a:cs typeface="Merriweather"/>
              <a:sym typeface="Merriweather"/>
            </a:endParaRPr>
          </a:p>
          <a:p>
            <a:pPr marL="457200" lvl="0" indent="-336550" algn="l" rtl="0">
              <a:spcBef>
                <a:spcPts val="0"/>
              </a:spcBef>
              <a:spcAft>
                <a:spcPts val="0"/>
              </a:spcAft>
              <a:buSzPts val="1700"/>
              <a:buFont typeface="Merriweather"/>
              <a:buChar char="➢"/>
            </a:pPr>
            <a:r>
              <a:rPr lang="en" sz="1700" b="1">
                <a:latin typeface="Merriweather"/>
                <a:ea typeface="Merriweather"/>
                <a:cs typeface="Merriweather"/>
                <a:sym typeface="Merriweather"/>
              </a:rPr>
              <a:t>The research introduces three innovative aspects: </a:t>
            </a:r>
            <a:r>
              <a:rPr lang="en" sz="1700" b="1" i="1">
                <a:latin typeface="Merriweather"/>
                <a:ea typeface="Merriweather"/>
                <a:cs typeface="Merriweather"/>
                <a:sym typeface="Merriweather"/>
              </a:rPr>
              <a:t>optimization of key variables</a:t>
            </a:r>
            <a:r>
              <a:rPr lang="en" sz="1700" b="1">
                <a:latin typeface="Merriweather"/>
                <a:ea typeface="Merriweather"/>
                <a:cs typeface="Merriweather"/>
                <a:sym typeface="Merriweather"/>
              </a:rPr>
              <a:t>, </a:t>
            </a:r>
            <a:r>
              <a:rPr lang="en" sz="1700" b="1" i="1">
                <a:latin typeface="Merriweather"/>
                <a:ea typeface="Merriweather"/>
                <a:cs typeface="Merriweather"/>
                <a:sym typeface="Merriweather"/>
              </a:rPr>
              <a:t>consideration of make-up</a:t>
            </a:r>
            <a:r>
              <a:rPr lang="en" sz="1700" b="1">
                <a:latin typeface="Merriweather"/>
                <a:ea typeface="Merriweather"/>
                <a:cs typeface="Merriweather"/>
                <a:sym typeface="Merriweather"/>
              </a:rPr>
              <a:t> </a:t>
            </a:r>
            <a:r>
              <a:rPr lang="en" sz="1700" b="1" i="1">
                <a:latin typeface="Merriweather"/>
                <a:ea typeface="Merriweather"/>
                <a:cs typeface="Merriweather"/>
                <a:sym typeface="Merriweather"/>
              </a:rPr>
              <a:t>and purge streams,</a:t>
            </a:r>
            <a:r>
              <a:rPr lang="en" sz="1700" b="1">
                <a:latin typeface="Merriweather"/>
                <a:ea typeface="Merriweather"/>
                <a:cs typeface="Merriweather"/>
                <a:sym typeface="Merriweather"/>
              </a:rPr>
              <a:t> and </a:t>
            </a:r>
            <a:r>
              <a:rPr lang="en" sz="1700" b="1" i="1">
                <a:latin typeface="Merriweather"/>
                <a:ea typeface="Merriweather"/>
                <a:cs typeface="Merriweather"/>
                <a:sym typeface="Merriweather"/>
              </a:rPr>
              <a:t>a proposed water separation process</a:t>
            </a:r>
            <a:r>
              <a:rPr lang="en" sz="1700" b="1">
                <a:latin typeface="Merriweather"/>
                <a:ea typeface="Merriweather"/>
                <a:cs typeface="Merriweather"/>
                <a:sym typeface="Merriweather"/>
              </a:rPr>
              <a:t>.</a:t>
            </a:r>
            <a:endParaRPr sz="1700" b="1">
              <a:latin typeface="Merriweather"/>
              <a:ea typeface="Merriweather"/>
              <a:cs typeface="Merriweather"/>
              <a:sym typeface="Merriweather"/>
            </a:endParaRPr>
          </a:p>
          <a:p>
            <a:pPr marL="0" lvl="0" indent="0" algn="l" rtl="0">
              <a:spcBef>
                <a:spcPts val="1200"/>
              </a:spcBef>
              <a:spcAft>
                <a:spcPts val="0"/>
              </a:spcAft>
              <a:buNone/>
            </a:pPr>
            <a:endParaRPr sz="1500" b="1">
              <a:latin typeface="Merriweather"/>
              <a:ea typeface="Merriweather"/>
              <a:cs typeface="Merriweather"/>
              <a:sym typeface="Merriweather"/>
            </a:endParaRPr>
          </a:p>
          <a:p>
            <a:pPr marL="0" lvl="0" indent="0" algn="l" rtl="0">
              <a:spcBef>
                <a:spcPts val="1200"/>
              </a:spcBef>
              <a:spcAft>
                <a:spcPts val="1200"/>
              </a:spcAft>
              <a:buNone/>
            </a:pPr>
            <a:r>
              <a:rPr lang="en" sz="1500" b="1">
                <a:latin typeface="Merriweather"/>
                <a:ea typeface="Merriweather"/>
                <a:cs typeface="Merriweather"/>
                <a:sym typeface="Merriweather"/>
              </a:rPr>
              <a:t/>
            </a:r>
            <a:br>
              <a:rPr lang="en" sz="1500" b="1">
                <a:latin typeface="Merriweather"/>
                <a:ea typeface="Merriweather"/>
                <a:cs typeface="Merriweather"/>
                <a:sym typeface="Merriweather"/>
              </a:rPr>
            </a:br>
            <a:endParaRPr sz="1500" b="1">
              <a:latin typeface="Merriweather"/>
              <a:ea typeface="Merriweather"/>
              <a:cs typeface="Merriweather"/>
              <a:sym typeface="Merriweather"/>
            </a:endParaRPr>
          </a:p>
        </p:txBody>
      </p:sp>
      <p:sp>
        <p:nvSpPr>
          <p:cNvPr id="309" name="Google Shape;309;p15"/>
          <p:cNvSpPr txBox="1"/>
          <p:nvPr/>
        </p:nvSpPr>
        <p:spPr>
          <a:xfrm>
            <a:off x="7167975" y="111400"/>
            <a:ext cx="1976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3</a:t>
            </a:r>
            <a:endParaRPr b="1">
              <a:latin typeface="Merriweather"/>
              <a:ea typeface="Merriweather"/>
              <a:cs typeface="Merriweather"/>
              <a:sym typeface="Merriweather"/>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0300" y="4747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6"/>
          <p:cNvSpPr txBox="1"/>
          <p:nvPr/>
        </p:nvSpPr>
        <p:spPr>
          <a:xfrm>
            <a:off x="1137775" y="736225"/>
            <a:ext cx="6805500" cy="8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highlight>
                  <a:srgbClr val="E69138"/>
                </a:highlight>
                <a:latin typeface="Oswald"/>
                <a:ea typeface="Oswald"/>
                <a:cs typeface="Oswald"/>
                <a:sym typeface="Oswald"/>
              </a:rPr>
              <a:t>INTRODUCTION: Literature Comparison &amp; Gaps</a:t>
            </a:r>
            <a:endParaRPr sz="1200">
              <a:latin typeface="Oswald"/>
              <a:ea typeface="Oswald"/>
              <a:cs typeface="Oswald"/>
              <a:sym typeface="Oswald"/>
            </a:endParaRPr>
          </a:p>
        </p:txBody>
      </p:sp>
      <p:graphicFrame>
        <p:nvGraphicFramePr>
          <p:cNvPr id="315" name="Google Shape;315;p16"/>
          <p:cNvGraphicFramePr/>
          <p:nvPr/>
        </p:nvGraphicFramePr>
        <p:xfrm>
          <a:off x="352950" y="1363450"/>
          <a:ext cx="8438100" cy="3720575"/>
        </p:xfrm>
        <a:graphic>
          <a:graphicData uri="http://schemas.openxmlformats.org/drawingml/2006/table">
            <a:tbl>
              <a:tblPr>
                <a:noFill/>
                <a:tableStyleId>{B5C2CA82-AAC9-47C0-8C4C-AC1D5B9D946C}</a:tableStyleId>
              </a:tblPr>
              <a:tblGrid>
                <a:gridCol w="4219050"/>
                <a:gridCol w="4219050"/>
              </a:tblGrid>
              <a:tr h="513750">
                <a:tc>
                  <a:txBody>
                    <a:bodyPr/>
                    <a:lstStyle/>
                    <a:p>
                      <a:pPr marL="0" lvl="0" indent="0" algn="ctr" rtl="0">
                        <a:spcBef>
                          <a:spcPts val="0"/>
                        </a:spcBef>
                        <a:spcAft>
                          <a:spcPts val="0"/>
                        </a:spcAft>
                        <a:buNone/>
                      </a:pPr>
                      <a:r>
                        <a:rPr lang="en" sz="2000" b="1" i="1" u="sng">
                          <a:latin typeface="Merriweather"/>
                          <a:ea typeface="Merriweather"/>
                          <a:cs typeface="Merriweather"/>
                          <a:sym typeface="Merriweather"/>
                        </a:rPr>
                        <a:t>COMPARISON</a:t>
                      </a:r>
                      <a:endParaRPr sz="2000" b="1" i="1" u="sng">
                        <a:latin typeface="Merriweather"/>
                        <a:ea typeface="Merriweather"/>
                        <a:cs typeface="Merriweather"/>
                        <a:sym typeface="Merriweathe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en" sz="2000" b="1" i="1" u="sng">
                          <a:latin typeface="Merriweather"/>
                          <a:ea typeface="Merriweather"/>
                          <a:cs typeface="Merriweather"/>
                          <a:sym typeface="Merriweather"/>
                        </a:rPr>
                        <a:t>GAPS</a:t>
                      </a:r>
                      <a:endParaRPr sz="2000" b="1" i="1" u="sng">
                        <a:latin typeface="Merriweather"/>
                        <a:ea typeface="Merriweather"/>
                        <a:cs typeface="Merriweather"/>
                        <a:sym typeface="Merriweather"/>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00FF00"/>
                    </a:solidFill>
                  </a:tcPr>
                </a:tc>
              </a:tr>
              <a:tr h="1091775">
                <a:tc>
                  <a:txBody>
                    <a:bodyPr/>
                    <a:lstStyle/>
                    <a:p>
                      <a:pPr marL="0" lvl="0" indent="0" algn="l" rtl="0">
                        <a:spcBef>
                          <a:spcPts val="0"/>
                        </a:spcBef>
                        <a:spcAft>
                          <a:spcPts val="0"/>
                        </a:spcAft>
                        <a:buNone/>
                      </a:pPr>
                      <a:r>
                        <a:rPr lang="en" b="1">
                          <a:latin typeface="Comic Sans MS"/>
                          <a:ea typeface="Comic Sans MS"/>
                          <a:cs typeface="Comic Sans MS"/>
                          <a:sym typeface="Comic Sans MS"/>
                        </a:rPr>
                        <a:t>Maximizing the efficiency of carbonation and maintaining optimal outlet pressures for the main turbine, all without the need for purging or a water separation process.</a:t>
                      </a:r>
                      <a:endParaRPr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500" b="1">
                          <a:latin typeface="Comic Sans MS"/>
                          <a:ea typeface="Comic Sans MS"/>
                          <a:cs typeface="Comic Sans MS"/>
                          <a:sym typeface="Comic Sans MS"/>
                        </a:rPr>
                        <a:t>The oversight of incorporating makeup and purge streams has led to missed opportunities for enhanced efficiency.</a:t>
                      </a:r>
                      <a:endParaRPr sz="1500"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93C47D"/>
                    </a:solidFill>
                  </a:tcPr>
                </a:tc>
              </a:tr>
              <a:tr h="1246400">
                <a:tc>
                  <a:txBody>
                    <a:bodyPr/>
                    <a:lstStyle/>
                    <a:p>
                      <a:pPr marL="0" lvl="0" indent="0" algn="l" rtl="0">
                        <a:spcBef>
                          <a:spcPts val="0"/>
                        </a:spcBef>
                        <a:spcAft>
                          <a:spcPts val="0"/>
                        </a:spcAft>
                        <a:buNone/>
                      </a:pPr>
                      <a:r>
                        <a:rPr lang="en" sz="1500" b="1">
                          <a:latin typeface="Comic Sans MS"/>
                          <a:ea typeface="Comic Sans MS"/>
                          <a:cs typeface="Comic Sans MS"/>
                          <a:sym typeface="Comic Sans MS"/>
                        </a:rPr>
                        <a:t>Taking into account the calcination process in the presence of water vapor while optimizing the fraction of solids purge.</a:t>
                      </a:r>
                      <a:endParaRPr sz="1500"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1200"/>
                        </a:spcBef>
                        <a:spcAft>
                          <a:spcPts val="1200"/>
                        </a:spcAft>
                        <a:buNone/>
                      </a:pPr>
                      <a:r>
                        <a:rPr lang="en" sz="1500" b="1">
                          <a:latin typeface="Comic Sans MS"/>
                          <a:ea typeface="Comic Sans MS"/>
                          <a:cs typeface="Comic Sans MS"/>
                          <a:sym typeface="Comic Sans MS"/>
                        </a:rPr>
                        <a:t>Failed to explore the tradeoff between thermal-to-electrical and solar-to-thermal efficiency due to the absence of a detailed heat integration analysis.</a:t>
                      </a:r>
                      <a:endParaRPr sz="1600"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93C47D"/>
                    </a:solidFill>
                  </a:tcPr>
                </a:tc>
              </a:tr>
              <a:tr h="861975">
                <a:tc>
                  <a:txBody>
                    <a:bodyPr/>
                    <a:lstStyle/>
                    <a:p>
                      <a:pPr marL="0" lvl="0" indent="0" algn="l" rtl="0">
                        <a:spcBef>
                          <a:spcPts val="0"/>
                        </a:spcBef>
                        <a:spcAft>
                          <a:spcPts val="0"/>
                        </a:spcAft>
                        <a:buNone/>
                      </a:pPr>
                      <a:r>
                        <a:rPr lang="en" sz="1500" b="1">
                          <a:latin typeface="Comic Sans MS"/>
                          <a:ea typeface="Comic Sans MS"/>
                          <a:cs typeface="Comic Sans MS"/>
                          <a:sym typeface="Comic Sans MS"/>
                        </a:rPr>
                        <a:t>Suggesting a method for separating water in order to utilize water vapor in the solar calcination process.</a:t>
                      </a:r>
                      <a:endParaRPr sz="1500"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500" b="1">
                          <a:latin typeface="Comic Sans MS"/>
                          <a:ea typeface="Comic Sans MS"/>
                          <a:cs typeface="Comic Sans MS"/>
                          <a:sym typeface="Comic Sans MS"/>
                        </a:rPr>
                        <a:t>Overlooked the impact of enhanced residual conversion of a CaCO3/CaO mixture on overall efficiency.</a:t>
                      </a:r>
                      <a:endParaRPr sz="1500" b="1">
                        <a:latin typeface="Comic Sans MS"/>
                        <a:ea typeface="Comic Sans MS"/>
                        <a:cs typeface="Comic Sans MS"/>
                        <a:sym typeface="Comic Sans MS"/>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93C47D"/>
                    </a:solidFill>
                  </a:tcPr>
                </a:tc>
              </a:tr>
            </a:tbl>
          </a:graphicData>
        </a:graphic>
      </p:graphicFrame>
      <p:sp>
        <p:nvSpPr>
          <p:cNvPr id="316" name="Google Shape;316;p16"/>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4</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40075" y="4747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1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7"/>
          <p:cNvSpPr txBox="1">
            <a:spLocks noGrp="1"/>
          </p:cNvSpPr>
          <p:nvPr>
            <p:ph type="title"/>
          </p:nvPr>
        </p:nvSpPr>
        <p:spPr>
          <a:xfrm>
            <a:off x="1303800" y="686250"/>
            <a:ext cx="4633500" cy="71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solidFill>
                  <a:srgbClr val="000000"/>
                </a:solidFill>
                <a:highlight>
                  <a:srgbClr val="FF9900"/>
                </a:highlight>
                <a:latin typeface="Oswald"/>
                <a:ea typeface="Oswald"/>
                <a:cs typeface="Oswald"/>
                <a:sym typeface="Oswald"/>
              </a:rPr>
              <a:t>GOALS &amp; OBJECTIVES</a:t>
            </a:r>
            <a:endParaRPr sz="2600">
              <a:solidFill>
                <a:srgbClr val="000000"/>
              </a:solidFill>
              <a:highlight>
                <a:srgbClr val="FF9900"/>
              </a:highlight>
              <a:latin typeface="Oswald"/>
              <a:ea typeface="Oswald"/>
              <a:cs typeface="Oswald"/>
              <a:sym typeface="Oswald"/>
            </a:endParaRPr>
          </a:p>
        </p:txBody>
      </p:sp>
      <p:sp>
        <p:nvSpPr>
          <p:cNvPr id="322" name="Google Shape;322;p17"/>
          <p:cNvSpPr txBox="1">
            <a:spLocks noGrp="1"/>
          </p:cNvSpPr>
          <p:nvPr>
            <p:ph type="body" idx="1"/>
          </p:nvPr>
        </p:nvSpPr>
        <p:spPr>
          <a:xfrm>
            <a:off x="880050" y="1685550"/>
            <a:ext cx="7030500" cy="2985600"/>
          </a:xfrm>
          <a:prstGeom prst="rect">
            <a:avLst/>
          </a:prstGeom>
          <a:solidFill>
            <a:srgbClr val="00FF00"/>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31276" algn="l" rtl="0">
              <a:lnSpc>
                <a:spcPct val="150000"/>
              </a:lnSpc>
              <a:spcBef>
                <a:spcPts val="0"/>
              </a:spcBef>
              <a:spcAft>
                <a:spcPts val="0"/>
              </a:spcAft>
              <a:buClr>
                <a:srgbClr val="000000"/>
              </a:buClr>
              <a:buSzPct val="100000"/>
              <a:buFont typeface="Merriweather"/>
              <a:buAutoNum type="arabicPeriod"/>
            </a:pPr>
            <a:r>
              <a:rPr lang="en" sz="1700" b="1" i="1" dirty="0" smtClean="0">
                <a:solidFill>
                  <a:srgbClr val="000000"/>
                </a:solidFill>
                <a:latin typeface="Merriweather"/>
                <a:ea typeface="Merriweather"/>
                <a:cs typeface="Merriweather"/>
                <a:sym typeface="Merriweather"/>
              </a:rPr>
              <a:t>Enhancing thermal-to-electrical efficiency through the optimization of carbonator and main turbine outlet pressures.</a:t>
            </a:r>
            <a:endParaRPr sz="1700" b="1" i="1" dirty="0" smtClean="0">
              <a:solidFill>
                <a:srgbClr val="000000"/>
              </a:solidFill>
              <a:latin typeface="Merriweather"/>
              <a:ea typeface="Merriweather"/>
              <a:cs typeface="Merriweather"/>
              <a:sym typeface="Merriweather"/>
            </a:endParaRPr>
          </a:p>
          <a:p>
            <a:pPr marL="457200" lvl="0" indent="-331276" algn="l" rtl="0">
              <a:lnSpc>
                <a:spcPct val="150000"/>
              </a:lnSpc>
              <a:spcBef>
                <a:spcPts val="0"/>
              </a:spcBef>
              <a:spcAft>
                <a:spcPts val="0"/>
              </a:spcAft>
              <a:buClr>
                <a:srgbClr val="000000"/>
              </a:buClr>
              <a:buSzPct val="100000"/>
              <a:buFont typeface="Merriweather"/>
              <a:buAutoNum type="arabicPeriod"/>
            </a:pPr>
            <a:r>
              <a:rPr lang="en" sz="1700" b="1" i="1" dirty="0" smtClean="0">
                <a:solidFill>
                  <a:srgbClr val="000000"/>
                </a:solidFill>
                <a:latin typeface="Merriweather"/>
                <a:ea typeface="Merriweather"/>
                <a:cs typeface="Merriweather"/>
                <a:sym typeface="Merriweather"/>
              </a:rPr>
              <a:t>Investigating the influence of different solids purge split fractions on the efficiency of the CaL-TCES process.</a:t>
            </a:r>
            <a:endParaRPr sz="1700" b="1" i="1" dirty="0" smtClean="0">
              <a:solidFill>
                <a:srgbClr val="000000"/>
              </a:solidFill>
              <a:latin typeface="Merriweather"/>
              <a:ea typeface="Merriweather"/>
              <a:cs typeface="Merriweather"/>
              <a:sym typeface="Merriweather"/>
            </a:endParaRPr>
          </a:p>
          <a:p>
            <a:pPr marL="457200" lvl="0" indent="-331276" algn="l" rtl="0">
              <a:lnSpc>
                <a:spcPct val="150000"/>
              </a:lnSpc>
              <a:spcBef>
                <a:spcPts val="0"/>
              </a:spcBef>
              <a:spcAft>
                <a:spcPts val="0"/>
              </a:spcAft>
              <a:buClr>
                <a:srgbClr val="000000"/>
              </a:buClr>
              <a:buSzPct val="100000"/>
              <a:buFont typeface="Merriweather"/>
              <a:buAutoNum type="arabicPeriod"/>
            </a:pPr>
            <a:r>
              <a:rPr lang="en" sz="1700" b="1" i="1" dirty="0" smtClean="0">
                <a:solidFill>
                  <a:srgbClr val="000000"/>
                </a:solidFill>
                <a:latin typeface="Merriweather"/>
                <a:ea typeface="Merriweather"/>
                <a:cs typeface="Merriweather"/>
                <a:sym typeface="Merriweather"/>
              </a:rPr>
              <a:t>Examining the balance between maximizing thermal-to-electrical efficiency and solar-to-thermal efficiency in the CaL-TCES process.</a:t>
            </a:r>
            <a:endParaRPr sz="1700" b="1" i="1" dirty="0" smtClean="0">
              <a:solidFill>
                <a:srgbClr val="000000"/>
              </a:solidFill>
              <a:latin typeface="Merriweather"/>
              <a:ea typeface="Merriweather"/>
              <a:cs typeface="Merriweather"/>
              <a:sym typeface="Merriweather"/>
            </a:endParaRPr>
          </a:p>
          <a:p>
            <a:pPr marL="0" lvl="0" indent="0" algn="l" rtl="0">
              <a:spcBef>
                <a:spcPts val="1200"/>
              </a:spcBef>
              <a:spcAft>
                <a:spcPts val="1200"/>
              </a:spcAft>
              <a:buNone/>
            </a:pPr>
            <a:endParaRPr sz="1600" dirty="0"/>
          </a:p>
        </p:txBody>
      </p:sp>
      <p:sp>
        <p:nvSpPr>
          <p:cNvPr id="323" name="Google Shape;323;p17"/>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5</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9975" y="4830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5031"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8"/>
          <p:cNvSpPr txBox="1">
            <a:spLocks noGrp="1"/>
          </p:cNvSpPr>
          <p:nvPr>
            <p:ph type="body" idx="1"/>
          </p:nvPr>
        </p:nvSpPr>
        <p:spPr>
          <a:xfrm>
            <a:off x="253275" y="1368624"/>
            <a:ext cx="8577300" cy="3774875"/>
          </a:xfrm>
          <a:prstGeom prst="rect">
            <a:avLst/>
          </a:prstGeom>
          <a:solidFill>
            <a:srgbClr val="D9EAD3"/>
          </a:solid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00000"/>
              </a:buClr>
              <a:buSzPts val="2100"/>
              <a:buFont typeface="Merriweather"/>
              <a:buAutoNum type="arabicPeriod"/>
            </a:pPr>
            <a:r>
              <a:rPr lang="en" sz="2100" b="1" u="sng" dirty="0">
                <a:solidFill>
                  <a:srgbClr val="000000"/>
                </a:solidFill>
                <a:latin typeface="Merriweather"/>
                <a:ea typeface="Merriweather"/>
                <a:cs typeface="Merriweather"/>
                <a:sym typeface="Merriweather"/>
              </a:rPr>
              <a:t>Description</a:t>
            </a:r>
            <a:endParaRPr sz="2100" b="1" u="sng" dirty="0">
              <a:solidFill>
                <a:srgbClr val="000000"/>
              </a:solidFill>
              <a:latin typeface="Merriweather"/>
              <a:ea typeface="Merriweather"/>
              <a:cs typeface="Merriweather"/>
              <a:sym typeface="Merriweather"/>
            </a:endParaRPr>
          </a:p>
          <a:p>
            <a:pPr marL="457200" lvl="0" indent="-317500" algn="l" rtl="0">
              <a:lnSpc>
                <a:spcPct val="150000"/>
              </a:lnSpc>
              <a:spcBef>
                <a:spcPts val="0"/>
              </a:spcBef>
              <a:spcAft>
                <a:spcPts val="0"/>
              </a:spcAft>
              <a:buClr>
                <a:srgbClr val="000000"/>
              </a:buClr>
              <a:buSzPts val="1400"/>
              <a:buFont typeface="Merriweather"/>
              <a:buChar char="❖"/>
            </a:pPr>
            <a:r>
              <a:rPr lang="en" sz="1400" b="1" dirty="0">
                <a:solidFill>
                  <a:srgbClr val="000000"/>
                </a:solidFill>
                <a:latin typeface="Merriweather"/>
                <a:ea typeface="Merriweather"/>
                <a:cs typeface="Merriweather"/>
                <a:sym typeface="Merriweather"/>
              </a:rPr>
              <a:t>This process uses sunlight to heat a mixture of substances, turning one of them into another and releasing a gas called CO2. This CO2 is then used to make hot air and steam.</a:t>
            </a:r>
            <a:endParaRPr sz="1400" b="1" dirty="0">
              <a:solidFill>
                <a:srgbClr val="000000"/>
              </a:solidFill>
              <a:latin typeface="Merriweather"/>
              <a:ea typeface="Merriweather"/>
              <a:cs typeface="Merriweather"/>
              <a:sym typeface="Merriweather"/>
            </a:endParaRPr>
          </a:p>
          <a:p>
            <a:pPr marL="457200" lvl="0" indent="-317500" algn="l" rtl="0">
              <a:lnSpc>
                <a:spcPct val="150000"/>
              </a:lnSpc>
              <a:spcBef>
                <a:spcPts val="0"/>
              </a:spcBef>
              <a:spcAft>
                <a:spcPts val="0"/>
              </a:spcAft>
              <a:buClr>
                <a:srgbClr val="000000"/>
              </a:buClr>
              <a:buSzPts val="1400"/>
              <a:buFont typeface="Merriweather"/>
              <a:buChar char="❖"/>
            </a:pPr>
            <a:r>
              <a:rPr lang="en" sz="1400" b="1" dirty="0">
                <a:solidFill>
                  <a:srgbClr val="000000"/>
                </a:solidFill>
                <a:latin typeface="Merriweather"/>
                <a:ea typeface="Merriweather"/>
                <a:cs typeface="Merriweather"/>
                <a:sym typeface="Merriweather"/>
              </a:rPr>
              <a:t>When there's sunlight, the CO2 is squeezed and stored at high pressure. When there's no sunlight, this stored CO2 is used to power a special machine.</a:t>
            </a:r>
            <a:endParaRPr sz="1400" b="1" dirty="0">
              <a:solidFill>
                <a:srgbClr val="000000"/>
              </a:solidFill>
              <a:latin typeface="Merriweather"/>
              <a:ea typeface="Merriweather"/>
              <a:cs typeface="Merriweather"/>
              <a:sym typeface="Merriweather"/>
            </a:endParaRPr>
          </a:p>
          <a:p>
            <a:pPr marL="457200" lvl="0" indent="-317500" algn="l" rtl="0">
              <a:lnSpc>
                <a:spcPct val="150000"/>
              </a:lnSpc>
              <a:spcBef>
                <a:spcPts val="0"/>
              </a:spcBef>
              <a:spcAft>
                <a:spcPts val="0"/>
              </a:spcAft>
              <a:buClr>
                <a:srgbClr val="000000"/>
              </a:buClr>
              <a:buSzPts val="1400"/>
              <a:buFont typeface="Merriweather"/>
              <a:buChar char="❖"/>
            </a:pPr>
            <a:r>
              <a:rPr lang="en" sz="1400" b="1" dirty="0">
                <a:solidFill>
                  <a:srgbClr val="000000"/>
                </a:solidFill>
                <a:latin typeface="Merriweather"/>
                <a:ea typeface="Merriweather"/>
                <a:cs typeface="Merriweather"/>
                <a:sym typeface="Merriweather"/>
              </a:rPr>
              <a:t>One part of the process works all the time, changing one substance into another. It also warms up the CO2 used by the machine and some of the CO2 coming out of it. The solid stuff that comes out of this part is used to heat up more CO2.</a:t>
            </a:r>
            <a:endParaRPr sz="1400" b="1" dirty="0">
              <a:solidFill>
                <a:srgbClr val="000000"/>
              </a:solidFill>
              <a:latin typeface="Merriweather"/>
              <a:ea typeface="Merriweather"/>
              <a:cs typeface="Merriweather"/>
              <a:sym typeface="Merriweather"/>
            </a:endParaRPr>
          </a:p>
          <a:p>
            <a:pPr marL="457200" lvl="0" indent="-317500" algn="l" rtl="0">
              <a:lnSpc>
                <a:spcPct val="150000"/>
              </a:lnSpc>
              <a:spcBef>
                <a:spcPts val="0"/>
              </a:spcBef>
              <a:spcAft>
                <a:spcPts val="0"/>
              </a:spcAft>
              <a:buClr>
                <a:srgbClr val="000000"/>
              </a:buClr>
              <a:buSzPts val="1400"/>
              <a:buFont typeface="Merriweather"/>
              <a:buChar char="❖"/>
            </a:pPr>
            <a:r>
              <a:rPr lang="en" sz="1400" b="1" dirty="0">
                <a:solidFill>
                  <a:srgbClr val="000000"/>
                </a:solidFill>
                <a:latin typeface="Merriweather"/>
                <a:ea typeface="Merriweather"/>
                <a:cs typeface="Merriweather"/>
                <a:sym typeface="Merriweather"/>
              </a:rPr>
              <a:t>The whole process is explained in detail in gPROMS Process software. The part that changes substances works non-stop, while the part that uses sunlight only works when there's sunlight.</a:t>
            </a:r>
            <a:endParaRPr sz="1400" b="1" dirty="0">
              <a:solidFill>
                <a:srgbClr val="000000"/>
              </a:solidFill>
              <a:latin typeface="Merriweather"/>
              <a:ea typeface="Merriweather"/>
              <a:cs typeface="Merriweather"/>
              <a:sym typeface="Merriweather"/>
            </a:endParaRPr>
          </a:p>
          <a:p>
            <a:pPr marL="0" lvl="0" indent="0" algn="l" rtl="0">
              <a:lnSpc>
                <a:spcPct val="150000"/>
              </a:lnSpc>
              <a:spcBef>
                <a:spcPts val="1200"/>
              </a:spcBef>
              <a:spcAft>
                <a:spcPts val="1200"/>
              </a:spcAft>
              <a:buNone/>
            </a:pPr>
            <a:endParaRPr sz="1500" b="1" dirty="0">
              <a:solidFill>
                <a:srgbClr val="000000"/>
              </a:solidFill>
              <a:latin typeface="Merriweather"/>
              <a:ea typeface="Merriweather"/>
              <a:cs typeface="Merriweather"/>
              <a:sym typeface="Merriweather"/>
            </a:endParaRPr>
          </a:p>
        </p:txBody>
      </p:sp>
      <p:sp>
        <p:nvSpPr>
          <p:cNvPr id="329" name="Google Shape;329;p18"/>
          <p:cNvSpPr txBox="1"/>
          <p:nvPr/>
        </p:nvSpPr>
        <p:spPr>
          <a:xfrm>
            <a:off x="1144975" y="812800"/>
            <a:ext cx="6881425" cy="4605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highlight>
                  <a:srgbClr val="FF9900"/>
                </a:highlight>
                <a:latin typeface="Oswald"/>
                <a:ea typeface="Oswald"/>
                <a:cs typeface="Oswald"/>
                <a:sym typeface="Oswald"/>
              </a:rPr>
              <a:t>Process Modelling &amp; Optimization</a:t>
            </a:r>
            <a:endParaRPr sz="2400" b="1" dirty="0">
              <a:highlight>
                <a:srgbClr val="FF9900"/>
              </a:highlight>
              <a:latin typeface="Oswald"/>
              <a:ea typeface="Oswald"/>
              <a:cs typeface="Oswald"/>
              <a:sym typeface="Oswald"/>
            </a:endParaRPr>
          </a:p>
        </p:txBody>
      </p:sp>
      <p:sp>
        <p:nvSpPr>
          <p:cNvPr id="330" name="Google Shape;330;p18"/>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6</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9975" y="4405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2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9"/>
          <p:cNvPicPr preferRelativeResize="0"/>
          <p:nvPr/>
        </p:nvPicPr>
        <p:blipFill>
          <a:blip r:embed="rId5">
            <a:alphaModFix/>
          </a:blip>
          <a:stretch>
            <a:fillRect/>
          </a:stretch>
        </p:blipFill>
        <p:spPr>
          <a:xfrm>
            <a:off x="241763" y="1324625"/>
            <a:ext cx="8660475" cy="3716600"/>
          </a:xfrm>
          <a:prstGeom prst="rect">
            <a:avLst/>
          </a:prstGeom>
          <a:noFill/>
          <a:ln w="76200" cap="flat" cmpd="sng">
            <a:solidFill>
              <a:srgbClr val="000000"/>
            </a:solidFill>
            <a:prstDash val="solid"/>
            <a:round/>
            <a:headEnd type="none" w="sm" len="sm"/>
            <a:tailEnd type="none" w="sm" len="sm"/>
          </a:ln>
        </p:spPr>
      </p:pic>
      <p:sp>
        <p:nvSpPr>
          <p:cNvPr id="336" name="Google Shape;336;p19"/>
          <p:cNvSpPr txBox="1"/>
          <p:nvPr/>
        </p:nvSpPr>
        <p:spPr>
          <a:xfrm>
            <a:off x="1466100" y="711125"/>
            <a:ext cx="5859600" cy="6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i="1">
                <a:latin typeface="Merriweather"/>
                <a:ea typeface="Merriweather"/>
                <a:cs typeface="Merriweather"/>
                <a:sym typeface="Merriweather"/>
              </a:rPr>
              <a:t>Schematic Diagram of Process</a:t>
            </a:r>
            <a:endParaRPr sz="2700" b="1" i="1">
              <a:latin typeface="Merriweather"/>
              <a:ea typeface="Merriweather"/>
              <a:cs typeface="Merriweather"/>
              <a:sym typeface="Merriweather"/>
            </a:endParaRPr>
          </a:p>
        </p:txBody>
      </p:sp>
      <p:sp>
        <p:nvSpPr>
          <p:cNvPr id="337" name="Google Shape;337;p19"/>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7</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92907" y="408275"/>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0"/>
          <p:cNvSpPr txBox="1">
            <a:spLocks noGrp="1"/>
          </p:cNvSpPr>
          <p:nvPr>
            <p:ph type="title"/>
          </p:nvPr>
        </p:nvSpPr>
        <p:spPr>
          <a:xfrm>
            <a:off x="1303800" y="744700"/>
            <a:ext cx="7468500" cy="62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20">
                <a:solidFill>
                  <a:srgbClr val="000000"/>
                </a:solidFill>
                <a:highlight>
                  <a:srgbClr val="FF9900"/>
                </a:highlight>
                <a:latin typeface="Oswald"/>
                <a:ea typeface="Oswald"/>
                <a:cs typeface="Oswald"/>
                <a:sym typeface="Oswald"/>
              </a:rPr>
              <a:t>Description of the </a:t>
            </a:r>
            <a:r>
              <a:rPr lang="en" sz="2520" i="1" u="sng">
                <a:solidFill>
                  <a:srgbClr val="000000"/>
                </a:solidFill>
                <a:highlight>
                  <a:srgbClr val="FF9900"/>
                </a:highlight>
                <a:latin typeface="Oswald"/>
                <a:ea typeface="Oswald"/>
                <a:cs typeface="Oswald"/>
                <a:sym typeface="Oswald"/>
              </a:rPr>
              <a:t>water separation process</a:t>
            </a:r>
            <a:endParaRPr sz="2520" i="1" u="sng">
              <a:solidFill>
                <a:srgbClr val="000000"/>
              </a:solidFill>
              <a:highlight>
                <a:srgbClr val="FF9900"/>
              </a:highlight>
              <a:latin typeface="Oswald"/>
              <a:ea typeface="Oswald"/>
              <a:cs typeface="Oswald"/>
              <a:sym typeface="Oswald"/>
            </a:endParaRPr>
          </a:p>
        </p:txBody>
      </p:sp>
      <p:sp>
        <p:nvSpPr>
          <p:cNvPr id="343" name="Google Shape;343;p20"/>
          <p:cNvSpPr txBox="1">
            <a:spLocks noGrp="1"/>
          </p:cNvSpPr>
          <p:nvPr>
            <p:ph type="body" idx="1"/>
          </p:nvPr>
        </p:nvSpPr>
        <p:spPr>
          <a:xfrm>
            <a:off x="1303800" y="1639350"/>
            <a:ext cx="7030500" cy="3177900"/>
          </a:xfrm>
          <a:prstGeom prst="rect">
            <a:avLst/>
          </a:prstGeom>
          <a:solidFill>
            <a:srgbClr val="C9DAF8"/>
          </a:solidFill>
          <a:ln w="762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Merriweather"/>
              <a:buChar char="❖"/>
            </a:pPr>
            <a:r>
              <a:rPr lang="en" sz="1700" b="1" u="sng">
                <a:solidFill>
                  <a:srgbClr val="000000"/>
                </a:solidFill>
                <a:latin typeface="Merriweather"/>
                <a:ea typeface="Merriweather"/>
                <a:cs typeface="Merriweather"/>
                <a:sym typeface="Merriweather"/>
              </a:rPr>
              <a:t>No More Pure CO2</a:t>
            </a:r>
            <a:r>
              <a:rPr lang="en" sz="1700">
                <a:solidFill>
                  <a:srgbClr val="000000"/>
                </a:solidFill>
                <a:latin typeface="Merriweather"/>
                <a:ea typeface="Merriweather"/>
                <a:cs typeface="Merriweather"/>
                <a:sym typeface="Merriweather"/>
              </a:rPr>
              <a:t>: Instead of using only CO2, the process now mixes in water vapor for better efficiency.</a:t>
            </a:r>
            <a:endParaRPr sz="1700">
              <a:solidFill>
                <a:srgbClr val="000000"/>
              </a:solidFill>
              <a:latin typeface="Merriweather"/>
              <a:ea typeface="Merriweather"/>
              <a:cs typeface="Merriweather"/>
              <a:sym typeface="Merriweather"/>
            </a:endParaRPr>
          </a:p>
          <a:p>
            <a:pPr marL="457200" lvl="0" indent="-336550" algn="l" rtl="0">
              <a:spcBef>
                <a:spcPts val="0"/>
              </a:spcBef>
              <a:spcAft>
                <a:spcPts val="0"/>
              </a:spcAft>
              <a:buClr>
                <a:srgbClr val="000000"/>
              </a:buClr>
              <a:buSzPts val="1700"/>
              <a:buFont typeface="Merriweather"/>
              <a:buChar char="❖"/>
            </a:pPr>
            <a:r>
              <a:rPr lang="en" sz="1700" b="1" u="sng">
                <a:solidFill>
                  <a:srgbClr val="000000"/>
                </a:solidFill>
                <a:latin typeface="Merriweather"/>
                <a:ea typeface="Merriweather"/>
                <a:cs typeface="Merriweather"/>
                <a:sym typeface="Merriweather"/>
              </a:rPr>
              <a:t>Separation Goal</a:t>
            </a:r>
            <a:r>
              <a:rPr lang="en" sz="1700">
                <a:solidFill>
                  <a:srgbClr val="000000"/>
                </a:solidFill>
                <a:latin typeface="Merriweather"/>
                <a:ea typeface="Merriweather"/>
                <a:cs typeface="Merriweather"/>
                <a:sym typeface="Merriweather"/>
              </a:rPr>
              <a:t>: It splits the gas from the reactor into two parts: one with lots of water to recycle and one with lots of CO2 for backup.</a:t>
            </a:r>
            <a:endParaRPr sz="1700">
              <a:solidFill>
                <a:srgbClr val="000000"/>
              </a:solidFill>
              <a:latin typeface="Merriweather"/>
              <a:ea typeface="Merriweather"/>
              <a:cs typeface="Merriweather"/>
              <a:sym typeface="Merriweather"/>
            </a:endParaRPr>
          </a:p>
          <a:p>
            <a:pPr marL="457200" lvl="0" indent="-336550" algn="l" rtl="0">
              <a:spcBef>
                <a:spcPts val="0"/>
              </a:spcBef>
              <a:spcAft>
                <a:spcPts val="0"/>
              </a:spcAft>
              <a:buClr>
                <a:srgbClr val="000000"/>
              </a:buClr>
              <a:buSzPts val="1700"/>
              <a:buFont typeface="Merriweather"/>
              <a:buChar char="❖"/>
            </a:pPr>
            <a:r>
              <a:rPr lang="en" sz="1700" b="1" u="sng">
                <a:solidFill>
                  <a:srgbClr val="000000"/>
                </a:solidFill>
                <a:latin typeface="Merriweather"/>
                <a:ea typeface="Merriweather"/>
                <a:cs typeface="Merriweather"/>
                <a:sym typeface="Merriweather"/>
              </a:rPr>
              <a:t>Efficient Separation</a:t>
            </a:r>
            <a:r>
              <a:rPr lang="en" sz="1700">
                <a:solidFill>
                  <a:srgbClr val="000000"/>
                </a:solidFill>
                <a:latin typeface="Merriweather"/>
                <a:ea typeface="Merriweather"/>
                <a:cs typeface="Merriweather"/>
                <a:sym typeface="Merriweather"/>
              </a:rPr>
              <a:t>: This is done using stages and compressors to save energy.</a:t>
            </a:r>
            <a:endParaRPr sz="1700">
              <a:solidFill>
                <a:srgbClr val="000000"/>
              </a:solidFill>
              <a:latin typeface="Merriweather"/>
              <a:ea typeface="Merriweather"/>
              <a:cs typeface="Merriweather"/>
              <a:sym typeface="Merriweather"/>
            </a:endParaRPr>
          </a:p>
          <a:p>
            <a:pPr marL="457200" lvl="0" indent="-336550" algn="l" rtl="0">
              <a:spcBef>
                <a:spcPts val="0"/>
              </a:spcBef>
              <a:spcAft>
                <a:spcPts val="0"/>
              </a:spcAft>
              <a:buClr>
                <a:srgbClr val="000000"/>
              </a:buClr>
              <a:buSzPts val="1700"/>
              <a:buFont typeface="Merriweather"/>
              <a:buChar char="❖"/>
            </a:pPr>
            <a:r>
              <a:rPr lang="en" sz="1700" b="1" u="sng">
                <a:solidFill>
                  <a:srgbClr val="000000"/>
                </a:solidFill>
                <a:latin typeface="Merriweather"/>
                <a:ea typeface="Merriweather"/>
                <a:cs typeface="Merriweather"/>
                <a:sym typeface="Merriweather"/>
              </a:rPr>
              <a:t>Heating Step</a:t>
            </a:r>
            <a:r>
              <a:rPr lang="en" sz="1700">
                <a:solidFill>
                  <a:srgbClr val="000000"/>
                </a:solidFill>
                <a:latin typeface="Merriweather"/>
                <a:ea typeface="Merriweather"/>
                <a:cs typeface="Merriweather"/>
                <a:sym typeface="Merriweather"/>
              </a:rPr>
              <a:t>: Finally, both streams are heated to 900°C with the hot reactor gas for recycling water and using CO2 efficiently.</a:t>
            </a:r>
            <a:endParaRPr sz="1700">
              <a:solidFill>
                <a:srgbClr val="000000"/>
              </a:solidFill>
              <a:latin typeface="Merriweather"/>
              <a:ea typeface="Merriweather"/>
              <a:cs typeface="Merriweather"/>
              <a:sym typeface="Merriweather"/>
            </a:endParaRPr>
          </a:p>
        </p:txBody>
      </p:sp>
      <p:sp>
        <p:nvSpPr>
          <p:cNvPr id="344" name="Google Shape;344;p20"/>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8</a:t>
            </a:r>
            <a:endParaRPr b="1">
              <a:latin typeface="Merriweather"/>
              <a:ea typeface="Merriweather"/>
              <a:cs typeface="Merriweather"/>
              <a:sym typeface="Merriweather"/>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9360" y="4740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1303800" y="730100"/>
            <a:ext cx="7030500" cy="6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900">
                <a:solidFill>
                  <a:srgbClr val="000000"/>
                </a:solidFill>
                <a:highlight>
                  <a:srgbClr val="FF9900"/>
                </a:highlight>
                <a:latin typeface="Oswald"/>
                <a:ea typeface="Oswald"/>
                <a:cs typeface="Oswald"/>
                <a:sym typeface="Oswald"/>
              </a:rPr>
              <a:t>Optimization</a:t>
            </a:r>
            <a:endParaRPr sz="2900">
              <a:solidFill>
                <a:srgbClr val="000000"/>
              </a:solidFill>
              <a:highlight>
                <a:srgbClr val="FF9900"/>
              </a:highlight>
              <a:latin typeface="Oswald"/>
              <a:ea typeface="Oswald"/>
              <a:cs typeface="Oswald"/>
              <a:sym typeface="Oswald"/>
            </a:endParaRPr>
          </a:p>
        </p:txBody>
      </p:sp>
      <p:sp>
        <p:nvSpPr>
          <p:cNvPr id="350" name="Google Shape;350;p21"/>
          <p:cNvSpPr txBox="1">
            <a:spLocks noGrp="1"/>
          </p:cNvSpPr>
          <p:nvPr>
            <p:ph type="body" idx="1"/>
          </p:nvPr>
        </p:nvSpPr>
        <p:spPr>
          <a:xfrm>
            <a:off x="815375" y="1412600"/>
            <a:ext cx="7649400" cy="3577200"/>
          </a:xfrm>
          <a:prstGeom prst="rect">
            <a:avLst/>
          </a:prstGeom>
          <a:solidFill>
            <a:srgbClr val="A2C4C9"/>
          </a:solidFill>
          <a:ln w="76200" cap="flat" cmpd="sng">
            <a:solidFill>
              <a:srgbClr val="000000"/>
            </a:solidFill>
            <a:prstDash val="solid"/>
            <a:round/>
            <a:headEnd type="none" w="sm" len="sm"/>
            <a:tailEnd type="none" w="sm" len="sm"/>
          </a:ln>
        </p:spPr>
        <p:txBody>
          <a:bodyPr spcFirstLastPara="1" wrap="square" lIns="91425" tIns="91425" rIns="91425" bIns="91425" anchor="t" anchorCtr="0">
            <a:normAutofit fontScale="25000" lnSpcReduction="20000"/>
          </a:bodyPr>
          <a:lstStyle/>
          <a:p>
            <a:pPr marL="457200" lvl="0" indent="-330807" algn="l" rtl="0">
              <a:lnSpc>
                <a:spcPct val="150000"/>
              </a:lnSpc>
              <a:spcBef>
                <a:spcPts val="0"/>
              </a:spcBef>
              <a:spcAft>
                <a:spcPts val="0"/>
              </a:spcAft>
              <a:buClr>
                <a:srgbClr val="000000"/>
              </a:buClr>
              <a:buSzPct val="100000"/>
              <a:buFont typeface="Merriweather"/>
              <a:buChar char="❖"/>
            </a:pPr>
            <a:r>
              <a:rPr lang="en" sz="6438" b="1" u="sng">
                <a:solidFill>
                  <a:srgbClr val="000000"/>
                </a:solidFill>
                <a:latin typeface="Merriweather"/>
                <a:ea typeface="Merriweather"/>
                <a:cs typeface="Merriweather"/>
                <a:sym typeface="Merriweather"/>
              </a:rPr>
              <a:t>Optimization Goal</a:t>
            </a:r>
            <a:r>
              <a:rPr lang="en" sz="6438">
                <a:solidFill>
                  <a:srgbClr val="000000"/>
                </a:solidFill>
                <a:latin typeface="Merriweather"/>
                <a:ea typeface="Merriweather"/>
                <a:cs typeface="Merriweather"/>
                <a:sym typeface="Merriweather"/>
              </a:rPr>
              <a:t>: The study focuses on maximizing the thermal-to-electrical efficiency of the CaL-TCES process, addressing constraints and obtaining a more efficient process.</a:t>
            </a:r>
            <a:endParaRPr sz="6438">
              <a:solidFill>
                <a:srgbClr val="000000"/>
              </a:solidFill>
              <a:latin typeface="Merriweather"/>
              <a:ea typeface="Merriweather"/>
              <a:cs typeface="Merriweather"/>
              <a:sym typeface="Merriweather"/>
            </a:endParaRPr>
          </a:p>
          <a:p>
            <a:pPr marL="457200" lvl="0" indent="-330807" algn="l" rtl="0">
              <a:lnSpc>
                <a:spcPct val="150000"/>
              </a:lnSpc>
              <a:spcBef>
                <a:spcPts val="0"/>
              </a:spcBef>
              <a:spcAft>
                <a:spcPts val="0"/>
              </a:spcAft>
              <a:buClr>
                <a:srgbClr val="000000"/>
              </a:buClr>
              <a:buSzPct val="100000"/>
              <a:buFont typeface="Merriweather"/>
              <a:buChar char="❖"/>
            </a:pPr>
            <a:r>
              <a:rPr lang="en" sz="6438" b="1" u="sng">
                <a:solidFill>
                  <a:srgbClr val="000000"/>
                </a:solidFill>
                <a:latin typeface="Merriweather"/>
                <a:ea typeface="Merriweather"/>
                <a:cs typeface="Merriweather"/>
                <a:sym typeface="Merriweather"/>
              </a:rPr>
              <a:t>Key Improvements</a:t>
            </a:r>
            <a:r>
              <a:rPr lang="en" sz="6438">
                <a:solidFill>
                  <a:srgbClr val="000000"/>
                </a:solidFill>
                <a:latin typeface="Merriweather"/>
                <a:ea typeface="Merriweather"/>
                <a:cs typeface="Merriweather"/>
                <a:sym typeface="Merriweather"/>
              </a:rPr>
              <a:t>: It introduces improvements compared to prior research by optimizing carbonator and turbine pressures, considering make-up and purge streams, and proposing a water separation process for better efficiency.</a:t>
            </a:r>
            <a:endParaRPr sz="6438">
              <a:solidFill>
                <a:srgbClr val="000000"/>
              </a:solidFill>
              <a:latin typeface="Merriweather"/>
              <a:ea typeface="Merriweather"/>
              <a:cs typeface="Merriweather"/>
              <a:sym typeface="Merriweather"/>
            </a:endParaRPr>
          </a:p>
          <a:p>
            <a:pPr marL="457200" lvl="0" indent="-330807" algn="l" rtl="0">
              <a:lnSpc>
                <a:spcPct val="150000"/>
              </a:lnSpc>
              <a:spcBef>
                <a:spcPts val="0"/>
              </a:spcBef>
              <a:spcAft>
                <a:spcPts val="0"/>
              </a:spcAft>
              <a:buClr>
                <a:srgbClr val="000000"/>
              </a:buClr>
              <a:buSzPct val="100000"/>
              <a:buFont typeface="Merriweather"/>
              <a:buChar char="❖"/>
            </a:pPr>
            <a:r>
              <a:rPr lang="en" sz="6438" b="1" u="sng">
                <a:solidFill>
                  <a:srgbClr val="000000"/>
                </a:solidFill>
                <a:latin typeface="Merriweather"/>
                <a:ea typeface="Merriweather"/>
                <a:cs typeface="Merriweather"/>
                <a:sym typeface="Merriweather"/>
              </a:rPr>
              <a:t>Decision Variables</a:t>
            </a:r>
            <a:r>
              <a:rPr lang="en" sz="6438">
                <a:solidFill>
                  <a:srgbClr val="000000"/>
                </a:solidFill>
                <a:latin typeface="Merriweather"/>
                <a:ea typeface="Merriweather"/>
                <a:cs typeface="Merriweather"/>
                <a:sym typeface="Merriweather"/>
              </a:rPr>
              <a:t>: The study treats carbonator and turbine pressures, make-up and purge streams, and compressor pressure ratios as decision variables, optimizing them to minimize power consumption and enhance overall efficiency.</a:t>
            </a:r>
            <a:endParaRPr sz="6438">
              <a:solidFill>
                <a:srgbClr val="000000"/>
              </a:solidFill>
              <a:latin typeface="Merriweather"/>
              <a:ea typeface="Merriweather"/>
              <a:cs typeface="Merriweather"/>
              <a:sym typeface="Merriweather"/>
            </a:endParaRPr>
          </a:p>
          <a:p>
            <a:pPr marL="0" lvl="0" indent="0" algn="l" rtl="0">
              <a:spcBef>
                <a:spcPts val="1200"/>
              </a:spcBef>
              <a:spcAft>
                <a:spcPts val="1200"/>
              </a:spcAft>
              <a:buNone/>
            </a:pPr>
            <a:endParaRPr/>
          </a:p>
        </p:txBody>
      </p:sp>
      <p:sp>
        <p:nvSpPr>
          <p:cNvPr id="351" name="Google Shape;351;p21"/>
          <p:cNvSpPr txBox="1"/>
          <p:nvPr/>
        </p:nvSpPr>
        <p:spPr>
          <a:xfrm>
            <a:off x="7167975" y="111400"/>
            <a:ext cx="15168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erriweather"/>
                <a:ea typeface="Merriweather"/>
                <a:cs typeface="Merriweather"/>
                <a:sym typeface="Merriweather"/>
              </a:rPr>
              <a:t>Slide No : 9</a:t>
            </a:r>
            <a:endParaRPr b="1">
              <a:latin typeface="Merriweather"/>
              <a:ea typeface="Merriweather"/>
              <a:cs typeface="Merriweather"/>
              <a:sym typeface="Merriweather"/>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9975" y="46175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1092</Words>
  <Application>Microsoft Office PowerPoint</Application>
  <PresentationFormat>On-screen Show (16:9)</PresentationFormat>
  <Paragraphs>86</Paragraphs>
  <Slides>15</Slides>
  <Notes>15</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Nunito</vt:lpstr>
      <vt:lpstr>Arial</vt:lpstr>
      <vt:lpstr>Comic Sans MS</vt:lpstr>
      <vt:lpstr>Maven Pro</vt:lpstr>
      <vt:lpstr>Oswald</vt:lpstr>
      <vt:lpstr>Merriweather</vt:lpstr>
      <vt:lpstr>Playfair Display</vt:lpstr>
      <vt:lpstr>Calibri</vt:lpstr>
      <vt:lpstr>Momentum</vt:lpstr>
      <vt:lpstr>Optimization of an improved calcium-looping process for   thermochemical energy storage in concentrating solar power plants</vt:lpstr>
      <vt:lpstr>CONTENTS</vt:lpstr>
      <vt:lpstr>INTRODUCTION</vt:lpstr>
      <vt:lpstr>PowerPoint Presentation</vt:lpstr>
      <vt:lpstr>GOALS &amp; OBJECTIVES</vt:lpstr>
      <vt:lpstr>PowerPoint Presentation</vt:lpstr>
      <vt:lpstr>PowerPoint Presentation</vt:lpstr>
      <vt:lpstr>Description of the water separation process</vt:lpstr>
      <vt:lpstr>Optimization</vt:lpstr>
      <vt:lpstr>Process Configurations</vt:lpstr>
      <vt:lpstr>Result and Discussions</vt:lpstr>
      <vt:lpstr>Effect of the solids purge split fraction</vt:lpstr>
      <vt:lpstr>Effect of the water separation process</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an improved calcium-looping process for   thermochemical energy storage in concentrating solar power plants</dc:title>
  <cp:lastModifiedBy>Lenovo</cp:lastModifiedBy>
  <cp:revision>20</cp:revision>
  <dcterms:modified xsi:type="dcterms:W3CDTF">2023-10-01T19:56:02Z</dcterms:modified>
</cp:coreProperties>
</file>